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9"/>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 id="287" r:id="rId67"/>
    <p:sldId id="288" r:id="rId68"/>
    <p:sldId id="289" r:id="rId69"/>
    <p:sldId id="290" r:id="rId70"/>
    <p:sldId id="291" r:id="rId71"/>
    <p:sldId id="292" r:id="rId72"/>
    <p:sldId id="293" r:id="rId73"/>
    <p:sldId id="294" r:id="rId74"/>
    <p:sldId id="295" r:id="rId75"/>
    <p:sldId id="296" r:id="rId76"/>
    <p:sldId id="297" r:id="rId77"/>
    <p:sldId id="298" r:id="rId78"/>
    <p:sldId id="299" r:id="rId79"/>
    <p:sldId id="300" r:id="rId80"/>
    <p:sldId id="301" r:id="rId81"/>
    <p:sldId id="302" r:id="rId82"/>
    <p:sldId id="303" r:id="rId83"/>
    <p:sldId id="304" r:id="rId84"/>
    <p:sldId id="305" r:id="rId85"/>
    <p:sldId id="306" r:id="rId86"/>
    <p:sldId id="307" r:id="rId87"/>
    <p:sldId id="308" r:id="rId8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65" Target="slides/slide30.xml" Type="http://schemas.openxmlformats.org/officeDocument/2006/relationships/slide"/><Relationship Id="rId66" Target="slides/slide31.xml" Type="http://schemas.openxmlformats.org/officeDocument/2006/relationships/slide"/><Relationship Id="rId67" Target="slides/slide32.xml" Type="http://schemas.openxmlformats.org/officeDocument/2006/relationships/slide"/><Relationship Id="rId68" Target="slides/slide33.xml" Type="http://schemas.openxmlformats.org/officeDocument/2006/relationships/slide"/><Relationship Id="rId69" Target="slides/slide34.xml" Type="http://schemas.openxmlformats.org/officeDocument/2006/relationships/slide"/><Relationship Id="rId7" Target="fonts/font7.fntdata" Type="http://schemas.openxmlformats.org/officeDocument/2006/relationships/font"/><Relationship Id="rId70" Target="slides/slide35.xml" Type="http://schemas.openxmlformats.org/officeDocument/2006/relationships/slide"/><Relationship Id="rId71" Target="slides/slide36.xml" Type="http://schemas.openxmlformats.org/officeDocument/2006/relationships/slide"/><Relationship Id="rId72" Target="slides/slide37.xml" Type="http://schemas.openxmlformats.org/officeDocument/2006/relationships/slide"/><Relationship Id="rId73" Target="slides/slide38.xml" Type="http://schemas.openxmlformats.org/officeDocument/2006/relationships/slide"/><Relationship Id="rId74" Target="slides/slide39.xml" Type="http://schemas.openxmlformats.org/officeDocument/2006/relationships/slide"/><Relationship Id="rId75" Target="slides/slide40.xml" Type="http://schemas.openxmlformats.org/officeDocument/2006/relationships/slide"/><Relationship Id="rId76" Target="slides/slide41.xml" Type="http://schemas.openxmlformats.org/officeDocument/2006/relationships/slide"/><Relationship Id="rId77" Target="slides/slide42.xml" Type="http://schemas.openxmlformats.org/officeDocument/2006/relationships/slide"/><Relationship Id="rId78" Target="slides/slide43.xml" Type="http://schemas.openxmlformats.org/officeDocument/2006/relationships/slide"/><Relationship Id="rId79" Target="slides/slide44.xml" Type="http://schemas.openxmlformats.org/officeDocument/2006/relationships/slide"/><Relationship Id="rId8" Target="fonts/font8.fntdata" Type="http://schemas.openxmlformats.org/officeDocument/2006/relationships/font"/><Relationship Id="rId80" Target="slides/slide45.xml" Type="http://schemas.openxmlformats.org/officeDocument/2006/relationships/slide"/><Relationship Id="rId81" Target="slides/slide46.xml" Type="http://schemas.openxmlformats.org/officeDocument/2006/relationships/slide"/><Relationship Id="rId82" Target="slides/slide47.xml" Type="http://schemas.openxmlformats.org/officeDocument/2006/relationships/slide"/><Relationship Id="rId83" Target="slides/slide48.xml" Type="http://schemas.openxmlformats.org/officeDocument/2006/relationships/slide"/><Relationship Id="rId84" Target="slides/slide49.xml" Type="http://schemas.openxmlformats.org/officeDocument/2006/relationships/slide"/><Relationship Id="rId85" Target="slides/slide50.xml" Type="http://schemas.openxmlformats.org/officeDocument/2006/relationships/slide"/><Relationship Id="rId86" Target="slides/slide51.xml" Type="http://schemas.openxmlformats.org/officeDocument/2006/relationships/slide"/><Relationship Id="rId87" Target="slides/slide52.xml" Type="http://schemas.openxmlformats.org/officeDocument/2006/relationships/slide"/><Relationship Id="rId88" Target="slides/slide53.xml" Type="http://schemas.openxmlformats.org/officeDocument/2006/relationships/slide"/><Relationship Id="rId89" Target="notesMasters/notesMaster1.xml" Type="http://schemas.openxmlformats.org/officeDocument/2006/relationships/notesMaster"/><Relationship Id="rId9" Target="fonts/font9.fntdata" Type="http://schemas.openxmlformats.org/officeDocument/2006/relationships/font"/><Relationship Id="rId90" Target="theme/theme2.xml" Type="http://schemas.openxmlformats.org/officeDocument/2006/relationships/theme"/><Relationship Id="rId91" Target="notesSlides/notesSlide1.xml" Type="http://schemas.openxmlformats.org/officeDocument/2006/relationships/notesSlide"/><Relationship Id="rId92" Target="notesSlides/notesSlide2.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Understanding how the brain encodes external stimuli and decoding these stimuli from measured brain activities have long been challenging questions in neuroscience. In this paper, the authors focus on reconstructing complex image stimuli from fMRI (functional magnetic resonance imaging) signals.</a:t>
            </a:r>
          </a:p>
          <a:p>
            <a:r>
              <a:rPr lang="en-US"/>
              <a:t/>
            </a:r>
          </a:p>
          <a:p>
            <a:r>
              <a:rPr lang="en-US"/>
              <a:t>Unlike previous works that primarily dealt with reconstructing simple shapes or single objects, the authors aimed to reconstruct image stimuli rich in semantics, akin to everyday scenes, thus providing a broader perspective.</a:t>
            </a:r>
          </a:p>
          <a:p>
            <a:r>
              <a:rPr lang="en-US"/>
              <a:t/>
            </a:r>
          </a:p>
          <a:p>
            <a:r>
              <a:rPr lang="en-US"/>
              <a:t>However, a significant obstacle they encountered was the scarcity of data in fMRI datasets, hindering the application of state-of-the-art deep learning models. To address this challenge, they proposed a novel approach. Instead of directly translating brain signals into images, they incorporated an additional textual modality, finding it to be advantageous for the reconstruction task.</a:t>
            </a:r>
          </a:p>
          <a:p>
            <a:r>
              <a:rPr lang="en-US"/>
              <a:t/>
            </a:r>
          </a:p>
          <a:p>
            <a:r>
              <a:rPr lang="en-US"/>
              <a:t>Their method involved three modalities: voxel-level fMRI signals, observed images that triggered these signals, and textual descriptions of these images. To overcome data scarcity, they leveraged a pre-trained vision-language latent space aligned on extensive datasets. Rather than training models from scratch, they encoded fMRI signals into this pre-aligned latent space.</a:t>
            </a:r>
          </a:p>
          <a:p>
            <a:r>
              <a:rPr lang="en-US"/>
              <a:t/>
            </a:r>
          </a:p>
          <a:p>
            <a:r>
              <a:rPr lang="en-US"/>
              <a:t>Subsequently, conditioned on embeddings within this space, they employed a generative model to reconstruct images. The images produced through their pipeline struck a balance between naturalness and fidelity, exhibiting both photo-realism and a faithful representation of the original image contents.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Understanding how the brain encodes external stimuli and decoding these stimuli from measured brain activities have long been challenging questions in neuroscience. In this paper, the authors focus on reconstructing complex image stimuli from fMRI (functional magnetic resonance imaging) signals.</a:t>
            </a:r>
          </a:p>
          <a:p>
            <a:r>
              <a:rPr lang="en-US"/>
              <a:t/>
            </a:r>
          </a:p>
          <a:p>
            <a:r>
              <a:rPr lang="en-US"/>
              <a:t>Unlike previous works that primarily dealt with reconstructing simple shapes or single objects, the authors aimed to reconstruct image stimuli rich in semantics, akin to everyday scenes, thus providing a broader perspective.</a:t>
            </a:r>
          </a:p>
          <a:p>
            <a:r>
              <a:rPr lang="en-US"/>
              <a:t/>
            </a:r>
          </a:p>
          <a:p>
            <a:r>
              <a:rPr lang="en-US"/>
              <a:t>However, a significant obstacle they encountered was the scarcity of data in fMRI datasets, hindering the application of state-of-the-art deep learning models. To address this challenge, they proposed a novel approach. Instead of directly translating brain signals into images, they incorporated an additional textual modality, finding it to be advantageous for the reconstruction task.</a:t>
            </a:r>
          </a:p>
          <a:p>
            <a:r>
              <a:rPr lang="en-US"/>
              <a:t/>
            </a:r>
          </a:p>
          <a:p>
            <a:r>
              <a:rPr lang="en-US"/>
              <a:t>Their method involved three modalities: voxel-level fMRI signals, observed images that triggered these signals, and textual descriptions of these images. To overcome data scarcity, they leveraged a pre-trained vision-language latent space aligned on extensive datasets. Rather than training models from scratch, they encoded fMRI signals into this pre-aligned latent space.</a:t>
            </a:r>
          </a:p>
          <a:p>
            <a:r>
              <a:rPr lang="en-US"/>
              <a:t/>
            </a:r>
          </a:p>
          <a:p>
            <a:r>
              <a:rPr lang="en-US"/>
              <a:t>Subsequently, conditioned on embeddings within this space, they employed a generative model to reconstruct images. The images produced through their pipeline struck a balance between naturalness and fidelity, exhibiting both photo-realism and a faithful representation of the original image contents.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13.png" Type="http://schemas.openxmlformats.org/officeDocument/2006/relationships/image"/><Relationship Id="rId5"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12" Target="../media/image26.png" Type="http://schemas.openxmlformats.org/officeDocument/2006/relationships/image"/><Relationship Id="rId13" Target="../media/image27.png" Type="http://schemas.openxmlformats.org/officeDocument/2006/relationships/image"/><Relationship Id="rId14" Target="../media/image28.png" Type="http://schemas.openxmlformats.org/officeDocument/2006/relationships/image"/><Relationship Id="rId15" Target="../media/image29.png" Type="http://schemas.openxmlformats.org/officeDocument/2006/relationships/image"/><Relationship Id="rId16" Target="../media/image30.pn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png" Type="http://schemas.openxmlformats.org/officeDocument/2006/relationships/image"/><Relationship Id="rId14" Target="../media/image38.png" Type="http://schemas.openxmlformats.org/officeDocument/2006/relationships/image"/><Relationship Id="rId15" Target="../media/image39.png" Type="http://schemas.openxmlformats.org/officeDocument/2006/relationships/image"/><Relationship Id="rId16" Target="../media/image40.png" Type="http://schemas.openxmlformats.org/officeDocument/2006/relationships/image"/><Relationship Id="rId2" Target="../media/image16.png" Type="http://schemas.openxmlformats.org/officeDocument/2006/relationships/image"/><Relationship Id="rId3" Target="../media/image18.png" Type="http://schemas.openxmlformats.org/officeDocument/2006/relationships/image"/><Relationship Id="rId4" Target="../media/image20.png" Type="http://schemas.openxmlformats.org/officeDocument/2006/relationships/image"/><Relationship Id="rId5" Target="../media/image22.png" Type="http://schemas.openxmlformats.org/officeDocument/2006/relationships/image"/><Relationship Id="rId6" Target="../media/image24.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15" Target="../media/image48.png" Type="http://schemas.openxmlformats.org/officeDocument/2006/relationships/image"/><Relationship Id="rId16" Target="../media/image49.png" Type="http://schemas.openxmlformats.org/officeDocument/2006/relationships/image"/><Relationship Id="rId2" Target="../media/image16.png" Type="http://schemas.openxmlformats.org/officeDocument/2006/relationships/image"/><Relationship Id="rId3" Target="../media/image18.png" Type="http://schemas.openxmlformats.org/officeDocument/2006/relationships/image"/><Relationship Id="rId4" Target="../media/image20.png" Type="http://schemas.openxmlformats.org/officeDocument/2006/relationships/image"/><Relationship Id="rId5" Target="../media/image22.png" Type="http://schemas.openxmlformats.org/officeDocument/2006/relationships/image"/><Relationship Id="rId6" Target="../media/image24.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3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13" Target="../media/image56.png" Type="http://schemas.openxmlformats.org/officeDocument/2006/relationships/image"/><Relationship Id="rId14" Target="../media/image57.png" Type="http://schemas.openxmlformats.org/officeDocument/2006/relationships/image"/><Relationship Id="rId15" Target="../media/image58.png" Type="http://schemas.openxmlformats.org/officeDocument/2006/relationships/image"/><Relationship Id="rId16" Target="../media/image59.png" Type="http://schemas.openxmlformats.org/officeDocument/2006/relationships/image"/><Relationship Id="rId2" Target="../media/image16.png" Type="http://schemas.openxmlformats.org/officeDocument/2006/relationships/image"/><Relationship Id="rId3" Target="../media/image18.png" Type="http://schemas.openxmlformats.org/officeDocument/2006/relationships/image"/><Relationship Id="rId4" Target="../media/image20.png" Type="http://schemas.openxmlformats.org/officeDocument/2006/relationships/image"/><Relationship Id="rId5" Target="../media/image22.png" Type="http://schemas.openxmlformats.org/officeDocument/2006/relationships/image"/><Relationship Id="rId6" Target="../media/image24.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0.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true" flipV="false" rot="0">
            <a:off x="11087337" y="3058195"/>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5"/>
            <a:stretch>
              <a:fillRect l="0" t="0" r="0" b="0"/>
            </a:stretch>
          </a:blipFill>
        </p:spPr>
      </p:sp>
      <p:sp>
        <p:nvSpPr>
          <p:cNvPr name="TextBox 7" id="7"/>
          <p:cNvSpPr txBox="true"/>
          <p:nvPr/>
        </p:nvSpPr>
        <p:spPr>
          <a:xfrm rot="0">
            <a:off x="1028700" y="3691414"/>
            <a:ext cx="11880053" cy="1978313"/>
          </a:xfrm>
          <a:prstGeom prst="rect">
            <a:avLst/>
          </a:prstGeom>
        </p:spPr>
        <p:txBody>
          <a:bodyPr anchor="t" rtlCol="false" tIns="0" lIns="0" bIns="0" rIns="0">
            <a:spAutoFit/>
          </a:bodyPr>
          <a:lstStyle/>
          <a:p>
            <a:pPr algn="ctr">
              <a:lnSpc>
                <a:spcPts val="13312"/>
              </a:lnSpc>
            </a:pPr>
            <a:r>
              <a:rPr lang="en-US" sz="18490">
                <a:solidFill>
                  <a:srgbClr val="6866E1"/>
                </a:solidFill>
                <a:latin typeface="Computer Says No"/>
              </a:rPr>
              <a:t>CSAI PROJECT</a:t>
            </a:r>
          </a:p>
        </p:txBody>
      </p:sp>
      <p:sp>
        <p:nvSpPr>
          <p:cNvPr name="TextBox 8" id="8"/>
          <p:cNvSpPr txBox="true"/>
          <p:nvPr/>
        </p:nvSpPr>
        <p:spPr>
          <a:xfrm rot="0">
            <a:off x="355666" y="6574146"/>
            <a:ext cx="6692434" cy="418802"/>
          </a:xfrm>
          <a:prstGeom prst="rect">
            <a:avLst/>
          </a:prstGeom>
        </p:spPr>
        <p:txBody>
          <a:bodyPr anchor="t" rtlCol="false" tIns="0" lIns="0" bIns="0" rIns="0">
            <a:spAutoFit/>
          </a:bodyPr>
          <a:lstStyle/>
          <a:p>
            <a:pPr algn="ctr">
              <a:lnSpc>
                <a:spcPts val="3285"/>
              </a:lnSpc>
            </a:pPr>
            <a:r>
              <a:rPr lang="en-US" sz="2346">
                <a:solidFill>
                  <a:srgbClr val="6866E1"/>
                </a:solidFill>
                <a:latin typeface="Poppins Light"/>
                <a:ea typeface="Poppins Light"/>
              </a:rPr>
              <a:t>﻿Team </a:t>
            </a:r>
            <a:r>
              <a:rPr lang="en-US" sz="2346">
                <a:solidFill>
                  <a:srgbClr val="6866E1"/>
                </a:solidFill>
                <a:latin typeface="Poppins Bold"/>
              </a:rPr>
              <a:t>Cerebruh</a:t>
            </a:r>
          </a:p>
        </p:txBody>
      </p:sp>
      <p:sp>
        <p:nvSpPr>
          <p:cNvPr name="Freeform 9" id="9"/>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6"/>
            <a:stretch>
              <a:fillRect l="0" t="0" r="0" b="0"/>
            </a:stretch>
          </a:blipFill>
        </p:spPr>
      </p:sp>
      <p:sp>
        <p:nvSpPr>
          <p:cNvPr name="Freeform 10" id="10"/>
          <p:cNvSpPr/>
          <p:nvPr/>
        </p:nvSpPr>
        <p:spPr>
          <a:xfrm flipH="false" flipV="false" rot="0">
            <a:off x="-1172868" y="8125780"/>
            <a:ext cx="4729467" cy="4047169"/>
          </a:xfrm>
          <a:custGeom>
            <a:avLst/>
            <a:gdLst/>
            <a:ahLst/>
            <a:cxnLst/>
            <a:rect r="r" b="b" t="t" l="l"/>
            <a:pathLst>
              <a:path h="4047169" w="4729467">
                <a:moveTo>
                  <a:pt x="0" y="0"/>
                </a:moveTo>
                <a:lnTo>
                  <a:pt x="4729467" y="0"/>
                </a:lnTo>
                <a:lnTo>
                  <a:pt x="4729467" y="4047169"/>
                </a:lnTo>
                <a:lnTo>
                  <a:pt x="0" y="4047169"/>
                </a:lnTo>
                <a:lnTo>
                  <a:pt x="0" y="0"/>
                </a:lnTo>
                <a:close/>
              </a:path>
            </a:pathLst>
          </a:custGeom>
          <a:blipFill>
            <a:blip r:embed="rId7"/>
            <a:stretch>
              <a:fillRect l="0" t="0" r="0" b="0"/>
            </a:stretch>
          </a:blipFill>
        </p:spPr>
      </p:sp>
      <p:sp>
        <p:nvSpPr>
          <p:cNvPr name="TextBox 11" id="11"/>
          <p:cNvSpPr txBox="true"/>
          <p:nvPr/>
        </p:nvSpPr>
        <p:spPr>
          <a:xfrm rot="0">
            <a:off x="2451566" y="7002158"/>
            <a:ext cx="6692434" cy="1242258"/>
          </a:xfrm>
          <a:prstGeom prst="rect">
            <a:avLst/>
          </a:prstGeom>
        </p:spPr>
        <p:txBody>
          <a:bodyPr anchor="t" rtlCol="false" tIns="0" lIns="0" bIns="0" rIns="0">
            <a:spAutoFit/>
          </a:bodyPr>
          <a:lstStyle/>
          <a:p>
            <a:pPr algn="l" marL="506615" indent="-253308" lvl="1">
              <a:lnSpc>
                <a:spcPts val="3285"/>
              </a:lnSpc>
              <a:buFont typeface="Arial"/>
              <a:buChar char="•"/>
            </a:pPr>
            <a:r>
              <a:rPr lang="en-US" sz="2346">
                <a:solidFill>
                  <a:srgbClr val="6866E1"/>
                </a:solidFill>
                <a:latin typeface="Poppins Light"/>
              </a:rPr>
              <a:t>Harshit Aggarwal, </a:t>
            </a:r>
          </a:p>
          <a:p>
            <a:pPr algn="l" marL="506615" indent="-253308" lvl="1">
              <a:lnSpc>
                <a:spcPts val="3285"/>
              </a:lnSpc>
              <a:buFont typeface="Arial"/>
              <a:buChar char="•"/>
            </a:pPr>
            <a:r>
              <a:rPr lang="en-US" sz="2346">
                <a:solidFill>
                  <a:srgbClr val="6866E1"/>
                </a:solidFill>
                <a:latin typeface="Poppins Light"/>
              </a:rPr>
              <a:t>Sreenivas B Papireddy</a:t>
            </a:r>
          </a:p>
          <a:p>
            <a:pPr algn="l" marL="506615" indent="-253308" lvl="1">
              <a:lnSpc>
                <a:spcPts val="3285"/>
              </a:lnSpc>
              <a:buFont typeface="Arial"/>
              <a:buChar char="•"/>
            </a:pPr>
            <a:r>
              <a:rPr lang="en-US" sz="2346">
                <a:solidFill>
                  <a:srgbClr val="6866E1"/>
                </a:solidFill>
                <a:latin typeface="Poppins Light"/>
              </a:rPr>
              <a:t>Tanveer Mustafa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MODELS</a:t>
            </a:r>
          </a:p>
        </p:txBody>
      </p:sp>
      <p:sp>
        <p:nvSpPr>
          <p:cNvPr name="TextBox 4" id="4"/>
          <p:cNvSpPr txBox="true"/>
          <p:nvPr/>
        </p:nvSpPr>
        <p:spPr>
          <a:xfrm rot="0">
            <a:off x="1028700" y="3539787"/>
            <a:ext cx="15773402" cy="5718513"/>
          </a:xfrm>
          <a:prstGeom prst="rect">
            <a:avLst/>
          </a:prstGeom>
        </p:spPr>
        <p:txBody>
          <a:bodyPr anchor="t" rtlCol="false" tIns="0" lIns="0" bIns="0" rIns="0">
            <a:spAutoFit/>
          </a:bodyPr>
          <a:lstStyle/>
          <a:p>
            <a:pPr algn="l">
              <a:lnSpc>
                <a:spcPts val="5039"/>
              </a:lnSpc>
            </a:pPr>
          </a:p>
          <a:p>
            <a:pPr algn="l" marL="1554477" indent="-518159" lvl="2">
              <a:lnSpc>
                <a:spcPts val="5039"/>
              </a:lnSpc>
              <a:buFont typeface="Arial"/>
              <a:buChar char="⚬"/>
            </a:pPr>
            <a:r>
              <a:rPr lang="en-US" sz="3599" u="sng">
                <a:solidFill>
                  <a:srgbClr val="FFFFFF"/>
                </a:solidFill>
                <a:latin typeface="Canva Sans Bold"/>
              </a:rPr>
              <a:t>The Autoencoder Model</a:t>
            </a:r>
            <a:r>
              <a:rPr lang="en-US" sz="3599">
                <a:solidFill>
                  <a:srgbClr val="FFFFFF"/>
                </a:solidFill>
                <a:latin typeface="Canva Sans"/>
              </a:rPr>
              <a:t>: Turning the model into an autoencoder to maintain consistent latent representations and enhance learning by using regression loss as a regularizer.</a:t>
            </a:r>
          </a:p>
          <a:p>
            <a:pPr algn="l" marL="1554477" indent="-518159" lvl="2">
              <a:lnSpc>
                <a:spcPts val="5039"/>
              </a:lnSpc>
              <a:buFont typeface="Arial"/>
              <a:buChar char="⚬"/>
            </a:pPr>
            <a:r>
              <a:rPr lang="en-US" sz="3599" u="sng">
                <a:solidFill>
                  <a:srgbClr val="FFFFFF"/>
                </a:solidFill>
                <a:latin typeface="Canva Sans Bold"/>
              </a:rPr>
              <a:t>The Mean Regularization Model</a:t>
            </a:r>
            <a:r>
              <a:rPr lang="en-US" sz="3599">
                <a:solidFill>
                  <a:srgbClr val="FFFFFF"/>
                </a:solidFill>
                <a:latin typeface="Canva Sans"/>
              </a:rPr>
              <a:t>: This model aims to align the model's latent representations across subjects for consistent outputs and guide the model toward more precise and generalized predictions.</a:t>
            </a:r>
          </a:p>
          <a:p>
            <a:pPr algn="l">
              <a:lnSpc>
                <a:spcPts val="503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THE BASE MODEL</a:t>
            </a:r>
          </a:p>
        </p:txBody>
      </p:sp>
      <p:sp>
        <p:nvSpPr>
          <p:cNvPr name="TextBox 4" id="4"/>
          <p:cNvSpPr txBox="true"/>
          <p:nvPr/>
        </p:nvSpPr>
        <p:spPr>
          <a:xfrm rot="0">
            <a:off x="1028700" y="2901645"/>
            <a:ext cx="9882905" cy="6356655"/>
          </a:xfrm>
          <a:prstGeom prst="rect">
            <a:avLst/>
          </a:prstGeom>
        </p:spPr>
        <p:txBody>
          <a:bodyPr anchor="t" rtlCol="false" tIns="0" lIns="0" bIns="0" rIns="0">
            <a:spAutoFit/>
          </a:bodyPr>
          <a:lstStyle/>
          <a:p>
            <a:pPr algn="l" marL="777238" indent="-388619" lvl="1">
              <a:lnSpc>
                <a:spcPts val="5039"/>
              </a:lnSpc>
              <a:buFont typeface="Arial"/>
              <a:buChar char="•"/>
            </a:pPr>
            <a:r>
              <a:rPr lang="en-US" sz="3599">
                <a:solidFill>
                  <a:srgbClr val="FFFFFF"/>
                </a:solidFill>
                <a:latin typeface="Canva Sans"/>
              </a:rPr>
              <a:t>Inp</a:t>
            </a:r>
            <a:r>
              <a:rPr lang="en-US" sz="3599" u="none">
                <a:solidFill>
                  <a:srgbClr val="FFFFFF"/>
                </a:solidFill>
                <a:latin typeface="Canva Sans"/>
              </a:rPr>
              <a:t>ut</a:t>
            </a:r>
            <a:r>
              <a:rPr lang="en-US" sz="3599">
                <a:solidFill>
                  <a:srgbClr val="FFFFFF"/>
                </a:solidFill>
                <a:latin typeface="Canva Sans"/>
              </a:rPr>
              <a:t>: Pad</a:t>
            </a:r>
            <a:r>
              <a:rPr lang="en-US" sz="3599" u="none">
                <a:solidFill>
                  <a:srgbClr val="FFFFFF"/>
                </a:solidFill>
                <a:latin typeface="Canva Sans"/>
              </a:rPr>
              <a:t>de</a:t>
            </a:r>
            <a:r>
              <a:rPr lang="en-US" sz="3599">
                <a:solidFill>
                  <a:srgbClr val="FFFFFF"/>
                </a:solidFill>
                <a:latin typeface="Canva Sans"/>
              </a:rPr>
              <a:t>d</a:t>
            </a:r>
            <a:r>
              <a:rPr lang="en-US" sz="3599" u="none">
                <a:solidFill>
                  <a:srgbClr val="FFFFFF"/>
                </a:solidFill>
                <a:latin typeface="Canva Sans"/>
              </a:rPr>
              <a:t> </a:t>
            </a:r>
            <a:r>
              <a:rPr lang="en-US" sz="3599">
                <a:solidFill>
                  <a:srgbClr val="FFFFFF"/>
                </a:solidFill>
                <a:latin typeface="Canva Sans"/>
              </a:rPr>
              <a:t>f</a:t>
            </a:r>
            <a:r>
              <a:rPr lang="en-US" sz="3599" u="none">
                <a:solidFill>
                  <a:srgbClr val="FFFFFF"/>
                </a:solidFill>
                <a:latin typeface="Canva Sans"/>
              </a:rPr>
              <a:t>M</a:t>
            </a:r>
            <a:r>
              <a:rPr lang="en-US" sz="3599">
                <a:solidFill>
                  <a:srgbClr val="FFFFFF"/>
                </a:solidFill>
                <a:latin typeface="Canva Sans"/>
              </a:rPr>
              <a:t>RI scans.</a:t>
            </a:r>
          </a:p>
          <a:p>
            <a:pPr algn="l" marL="777238" indent="-388619" lvl="1">
              <a:lnSpc>
                <a:spcPts val="5039"/>
              </a:lnSpc>
              <a:buFont typeface="Arial"/>
              <a:buChar char="•"/>
            </a:pPr>
            <a:r>
              <a:rPr lang="en-US" sz="3599">
                <a:solidFill>
                  <a:srgbClr val="FFFFFF"/>
                </a:solidFill>
                <a:latin typeface="Canva Sans"/>
              </a:rPr>
              <a:t>Feature Extraction: Two fully connected layers create feature maps.</a:t>
            </a:r>
          </a:p>
          <a:p>
            <a:pPr algn="l" marL="777238" indent="-388619" lvl="1">
              <a:lnSpc>
                <a:spcPts val="5039"/>
              </a:lnSpc>
              <a:buFont typeface="Arial"/>
              <a:buChar char="•"/>
            </a:pPr>
            <a:r>
              <a:rPr lang="en-US" sz="3599">
                <a:solidFill>
                  <a:srgbClr val="FFFFFF"/>
                </a:solidFill>
                <a:latin typeface="Canva Sans"/>
              </a:rPr>
              <a:t>Decoding Options:</a:t>
            </a:r>
          </a:p>
          <a:p>
            <a:pPr algn="l" marL="1554477" indent="-518159" lvl="2">
              <a:lnSpc>
                <a:spcPts val="5039"/>
              </a:lnSpc>
              <a:buFont typeface="Arial"/>
              <a:buChar char="⚬"/>
            </a:pPr>
            <a:r>
              <a:rPr lang="en-US" sz="3599">
                <a:solidFill>
                  <a:srgbClr val="FFFFFF"/>
                </a:solidFill>
                <a:latin typeface="Canva Sans"/>
              </a:rPr>
              <a:t>regression -based</a:t>
            </a:r>
            <a:r>
              <a:rPr lang="en-US" sz="3599" u="none">
                <a:solidFill>
                  <a:srgbClr val="FFFFFF"/>
                </a:solidFill>
                <a:latin typeface="Canva Sans"/>
              </a:rPr>
              <a:t> </a:t>
            </a:r>
            <a:r>
              <a:rPr lang="en-US" sz="3599">
                <a:solidFill>
                  <a:srgbClr val="FFFFFF"/>
                </a:solidFill>
                <a:latin typeface="Canva Sans"/>
              </a:rPr>
              <a:t>D</a:t>
            </a:r>
            <a:r>
              <a:rPr lang="en-US" sz="3599" u="none">
                <a:solidFill>
                  <a:srgbClr val="FFFFFF"/>
                </a:solidFill>
                <a:latin typeface="Canva Sans"/>
              </a:rPr>
              <a:t>e</a:t>
            </a:r>
            <a:r>
              <a:rPr lang="en-US" sz="3599">
                <a:solidFill>
                  <a:srgbClr val="FFFFFF"/>
                </a:solidFill>
                <a:latin typeface="Canva Sans"/>
              </a:rPr>
              <a:t>c</a:t>
            </a:r>
            <a:r>
              <a:rPr lang="en-US" sz="3599" u="none">
                <a:solidFill>
                  <a:srgbClr val="FFFFFF"/>
                </a:solidFill>
                <a:latin typeface="Canva Sans"/>
              </a:rPr>
              <a:t>ode</a:t>
            </a:r>
            <a:r>
              <a:rPr lang="en-US" sz="3599">
                <a:solidFill>
                  <a:srgbClr val="FFFFFF"/>
                </a:solidFill>
                <a:latin typeface="Canva Sans"/>
              </a:rPr>
              <a:t>r: Uses GloVe embeddings to predict words.</a:t>
            </a:r>
          </a:p>
          <a:p>
            <a:pPr algn="l" marL="1554477" indent="-518159" lvl="2">
              <a:lnSpc>
                <a:spcPts val="5039"/>
              </a:lnSpc>
              <a:buFont typeface="Arial"/>
              <a:buChar char="⚬"/>
            </a:pPr>
            <a:r>
              <a:rPr lang="en-US" sz="3599">
                <a:solidFill>
                  <a:srgbClr val="FFFFFF"/>
                </a:solidFill>
                <a:latin typeface="Canva Sans"/>
              </a:rPr>
              <a:t>reconstruction-based Decoder: Produces a probability distribution across a 180-word vocabulary.</a:t>
            </a:r>
          </a:p>
          <a:p>
            <a:pPr algn="l">
              <a:lnSpc>
                <a:spcPts val="5039"/>
              </a:lnSpc>
            </a:pPr>
          </a:p>
        </p:txBody>
      </p:sp>
      <p:sp>
        <p:nvSpPr>
          <p:cNvPr name="Freeform 5" id="5"/>
          <p:cNvSpPr/>
          <p:nvPr/>
        </p:nvSpPr>
        <p:spPr>
          <a:xfrm flipH="false" flipV="false" rot="0">
            <a:off x="11727968" y="2968320"/>
            <a:ext cx="5531332" cy="6289980"/>
          </a:xfrm>
          <a:custGeom>
            <a:avLst/>
            <a:gdLst/>
            <a:ahLst/>
            <a:cxnLst/>
            <a:rect r="r" b="b" t="t" l="l"/>
            <a:pathLst>
              <a:path h="6289980" w="5531332">
                <a:moveTo>
                  <a:pt x="0" y="0"/>
                </a:moveTo>
                <a:lnTo>
                  <a:pt x="5531332" y="0"/>
                </a:lnTo>
                <a:lnTo>
                  <a:pt x="5531332" y="6289980"/>
                </a:lnTo>
                <a:lnTo>
                  <a:pt x="0" y="6289980"/>
                </a:lnTo>
                <a:lnTo>
                  <a:pt x="0" y="0"/>
                </a:lnTo>
                <a:close/>
              </a:path>
            </a:pathLst>
          </a:custGeom>
          <a:blipFill>
            <a:blip r:embed="rId3"/>
            <a:stretch>
              <a:fillRect l="-15224" t="0" r="-19779"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MODEL USING ROIS</a:t>
            </a:r>
          </a:p>
        </p:txBody>
      </p:sp>
      <p:sp>
        <p:nvSpPr>
          <p:cNvPr name="TextBox 4" id="4"/>
          <p:cNvSpPr txBox="true"/>
          <p:nvPr/>
        </p:nvSpPr>
        <p:spPr>
          <a:xfrm rot="0">
            <a:off x="1028700" y="3116801"/>
            <a:ext cx="10103927" cy="6718776"/>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FFFFFF"/>
                </a:solidFill>
                <a:latin typeface="Canva Sans"/>
              </a:rPr>
              <a:t>ROI Processing: Each Region of Interest (ROI) is handled separately.</a:t>
            </a:r>
          </a:p>
          <a:p>
            <a:pPr algn="l" marL="690881" indent="-345440" lvl="1">
              <a:lnSpc>
                <a:spcPts val="4480"/>
              </a:lnSpc>
              <a:buFont typeface="Arial"/>
              <a:buChar char="•"/>
            </a:pPr>
            <a:r>
              <a:rPr lang="en-US" sz="3200">
                <a:solidFill>
                  <a:srgbClr val="FFFFFF"/>
                </a:solidFill>
                <a:latin typeface="Canva Sans"/>
              </a:rPr>
              <a:t>Dense Layers: Process each ROI and adjust in size based on the ROIs.</a:t>
            </a:r>
          </a:p>
          <a:p>
            <a:pPr algn="l" marL="690881" indent="-345440" lvl="1">
              <a:lnSpc>
                <a:spcPts val="4480"/>
              </a:lnSpc>
              <a:buFont typeface="Arial"/>
              <a:buChar char="•"/>
            </a:pPr>
            <a:r>
              <a:rPr lang="en-US" sz="3200">
                <a:solidFill>
                  <a:srgbClr val="FFFFFF"/>
                </a:solidFill>
                <a:latin typeface="Canva Sans"/>
              </a:rPr>
              <a:t>Output Vectors: Each layer produces an output vector sized based on a specific hyperparameter.</a:t>
            </a:r>
          </a:p>
          <a:p>
            <a:pPr algn="l" marL="690881" indent="-345440" lvl="1">
              <a:lnSpc>
                <a:spcPts val="4480"/>
              </a:lnSpc>
              <a:buFont typeface="Arial"/>
              <a:buChar char="•"/>
            </a:pPr>
            <a:r>
              <a:rPr lang="en-US" sz="3200">
                <a:solidFill>
                  <a:srgbClr val="FFFFFF"/>
                </a:solidFill>
                <a:latin typeface="Canva Sans"/>
              </a:rPr>
              <a:t>Combination: Outputs from each ROI are combined afterward.</a:t>
            </a:r>
          </a:p>
          <a:p>
            <a:pPr algn="l" marL="690881" indent="-345440" lvl="1">
              <a:lnSpc>
                <a:spcPts val="4480"/>
              </a:lnSpc>
              <a:buFont typeface="Arial"/>
              <a:buChar char="•"/>
            </a:pPr>
            <a:r>
              <a:rPr lang="en-US" sz="3200">
                <a:solidFill>
                  <a:srgbClr val="FFFFFF"/>
                </a:solidFill>
                <a:latin typeface="Canva Sans"/>
              </a:rPr>
              <a:t>Benefits: This setup optimizes model efficiency and performance.</a:t>
            </a:r>
          </a:p>
          <a:p>
            <a:pPr algn="l">
              <a:lnSpc>
                <a:spcPts val="4480"/>
              </a:lnSpc>
            </a:pPr>
          </a:p>
        </p:txBody>
      </p:sp>
      <p:sp>
        <p:nvSpPr>
          <p:cNvPr name="Freeform 5" id="5"/>
          <p:cNvSpPr/>
          <p:nvPr/>
        </p:nvSpPr>
        <p:spPr>
          <a:xfrm flipH="false" flipV="false" rot="0">
            <a:off x="12243901" y="3173951"/>
            <a:ext cx="4558201" cy="6084349"/>
          </a:xfrm>
          <a:custGeom>
            <a:avLst/>
            <a:gdLst/>
            <a:ahLst/>
            <a:cxnLst/>
            <a:rect r="r" b="b" t="t" l="l"/>
            <a:pathLst>
              <a:path h="6084349" w="4558201">
                <a:moveTo>
                  <a:pt x="0" y="0"/>
                </a:moveTo>
                <a:lnTo>
                  <a:pt x="4558201" y="0"/>
                </a:lnTo>
                <a:lnTo>
                  <a:pt x="4558201" y="6084349"/>
                </a:lnTo>
                <a:lnTo>
                  <a:pt x="0" y="6084349"/>
                </a:lnTo>
                <a:lnTo>
                  <a:pt x="0" y="0"/>
                </a:lnTo>
                <a:close/>
              </a:path>
            </a:pathLst>
          </a:custGeom>
          <a:blipFill>
            <a:blip r:embed="rId3"/>
            <a:stretch>
              <a:fillRect l="-9328" t="0" r="-8816"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AUTOENCODER</a:t>
            </a:r>
            <a:r>
              <a:rPr lang="en-US" sz="14097">
                <a:solidFill>
                  <a:srgbClr val="6866E1"/>
                </a:solidFill>
                <a:latin typeface="Computer Says No"/>
              </a:rPr>
              <a:t> </a:t>
            </a:r>
          </a:p>
        </p:txBody>
      </p:sp>
      <p:sp>
        <p:nvSpPr>
          <p:cNvPr name="TextBox 4" id="4"/>
          <p:cNvSpPr txBox="true"/>
          <p:nvPr/>
        </p:nvSpPr>
        <p:spPr>
          <a:xfrm rot="0">
            <a:off x="1028700" y="3107276"/>
            <a:ext cx="8350797" cy="48919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Autoencoder Conversion: Add an encoder that mirrors the decoder.</a:t>
            </a:r>
          </a:p>
          <a:p>
            <a:pPr algn="l" marL="734059" indent="-367030" lvl="1">
              <a:lnSpc>
                <a:spcPts val="4759"/>
              </a:lnSpc>
              <a:buFont typeface="Arial"/>
              <a:buChar char="•"/>
            </a:pPr>
            <a:r>
              <a:rPr lang="en-US" sz="3399">
                <a:solidFill>
                  <a:srgbClr val="FFFFFF"/>
                </a:solidFill>
                <a:latin typeface="Canva Sans"/>
              </a:rPr>
              <a:t>R</a:t>
            </a:r>
            <a:r>
              <a:rPr lang="en-US" sz="3399">
                <a:solidFill>
                  <a:srgbClr val="FFFFFF"/>
                </a:solidFill>
                <a:latin typeface="Canva Sans"/>
              </a:rPr>
              <a:t>egression: The encoder rebuilds input fMRI scans from the latent vector.</a:t>
            </a:r>
          </a:p>
          <a:p>
            <a:pPr algn="l" marL="777238" indent="-388619" lvl="1">
              <a:lnSpc>
                <a:spcPts val="5039"/>
              </a:lnSpc>
              <a:buFont typeface="Arial"/>
              <a:buChar char="•"/>
            </a:pPr>
            <a:r>
              <a:rPr lang="en-US" sz="3599">
                <a:solidFill>
                  <a:srgbClr val="FFFFFF"/>
                </a:solidFill>
                <a:latin typeface="Canva Sans"/>
              </a:rPr>
              <a:t>R</a:t>
            </a:r>
            <a:r>
              <a:rPr lang="en-US" sz="3599">
                <a:solidFill>
                  <a:srgbClr val="FFFFFF"/>
                </a:solidFill>
                <a:latin typeface="Canva Sans"/>
              </a:rPr>
              <a:t>egression Loss: Uses cosine similarity between input and reconstructed fMRI scans.</a:t>
            </a:r>
          </a:p>
        </p:txBody>
      </p:sp>
      <p:sp>
        <p:nvSpPr>
          <p:cNvPr name="Freeform 5" id="5"/>
          <p:cNvSpPr/>
          <p:nvPr/>
        </p:nvSpPr>
        <p:spPr>
          <a:xfrm flipH="false" flipV="false" rot="0">
            <a:off x="9338972" y="3173951"/>
            <a:ext cx="7920328" cy="6084349"/>
          </a:xfrm>
          <a:custGeom>
            <a:avLst/>
            <a:gdLst/>
            <a:ahLst/>
            <a:cxnLst/>
            <a:rect r="r" b="b" t="t" l="l"/>
            <a:pathLst>
              <a:path h="6084349" w="7920328">
                <a:moveTo>
                  <a:pt x="0" y="0"/>
                </a:moveTo>
                <a:lnTo>
                  <a:pt x="7920328" y="0"/>
                </a:lnTo>
                <a:lnTo>
                  <a:pt x="7920328" y="6084349"/>
                </a:lnTo>
                <a:lnTo>
                  <a:pt x="0" y="6084349"/>
                </a:lnTo>
                <a:lnTo>
                  <a:pt x="0" y="0"/>
                </a:lnTo>
                <a:close/>
              </a:path>
            </a:pathLst>
          </a:custGeom>
          <a:blipFill>
            <a:blip r:embed="rId3"/>
            <a:stretch>
              <a:fillRect l="-10418"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AUTOENCODER</a:t>
            </a:r>
            <a:r>
              <a:rPr lang="en-US" sz="14097">
                <a:solidFill>
                  <a:srgbClr val="6866E1"/>
                </a:solidFill>
                <a:latin typeface="Computer Says No"/>
              </a:rPr>
              <a:t> </a:t>
            </a:r>
          </a:p>
        </p:txBody>
      </p:sp>
      <p:sp>
        <p:nvSpPr>
          <p:cNvPr name="TextBox 4" id="4"/>
          <p:cNvSpPr txBox="true"/>
          <p:nvPr/>
        </p:nvSpPr>
        <p:spPr>
          <a:xfrm rot="0">
            <a:off x="1028700" y="3107276"/>
            <a:ext cx="8310272" cy="4271467"/>
          </a:xfrm>
          <a:prstGeom prst="rect">
            <a:avLst/>
          </a:prstGeom>
        </p:spPr>
        <p:txBody>
          <a:bodyPr anchor="t" rtlCol="false" tIns="0" lIns="0" bIns="0" rIns="0">
            <a:spAutoFit/>
          </a:bodyPr>
          <a:lstStyle/>
          <a:p>
            <a:pPr algn="l" marL="730497" indent="-365249" lvl="1">
              <a:lnSpc>
                <a:spcPts val="4736"/>
              </a:lnSpc>
              <a:buFont typeface="Arial"/>
              <a:buChar char="•"/>
            </a:pPr>
            <a:r>
              <a:rPr lang="en-US" sz="3383">
                <a:solidFill>
                  <a:srgbClr val="FFFFFF"/>
                </a:solidFill>
                <a:latin typeface="Canva Sans"/>
              </a:rPr>
              <a:t>Benefits:</a:t>
            </a:r>
          </a:p>
          <a:p>
            <a:pPr algn="l" marL="1460994" indent="-486998" lvl="2">
              <a:lnSpc>
                <a:spcPts val="4736"/>
              </a:lnSpc>
              <a:buFont typeface="Arial"/>
              <a:buChar char="⚬"/>
            </a:pPr>
            <a:r>
              <a:rPr lang="en-US" sz="3383">
                <a:solidFill>
                  <a:srgbClr val="FFFFFF"/>
                </a:solidFill>
                <a:latin typeface="Canva Sans"/>
              </a:rPr>
              <a:t>Consistency: Maintains consistency in latent representations as a regularize.</a:t>
            </a:r>
          </a:p>
          <a:p>
            <a:pPr algn="l" marL="1546933" indent="-515644" lvl="2">
              <a:lnSpc>
                <a:spcPts val="5015"/>
              </a:lnSpc>
              <a:buFont typeface="Arial"/>
              <a:buChar char="⚬"/>
            </a:pPr>
            <a:r>
              <a:rPr lang="en-US" sz="3582">
                <a:solidFill>
                  <a:srgbClr val="FFFFFF"/>
                </a:solidFill>
                <a:latin typeface="Canva Sans"/>
              </a:rPr>
              <a:t>Learning Enhancement: Boosts training signals, aiding model training.</a:t>
            </a:r>
          </a:p>
        </p:txBody>
      </p:sp>
      <p:sp>
        <p:nvSpPr>
          <p:cNvPr name="Freeform 5" id="5"/>
          <p:cNvSpPr/>
          <p:nvPr/>
        </p:nvSpPr>
        <p:spPr>
          <a:xfrm flipH="false" flipV="false" rot="0">
            <a:off x="9338972" y="3173951"/>
            <a:ext cx="7920328" cy="6084349"/>
          </a:xfrm>
          <a:custGeom>
            <a:avLst/>
            <a:gdLst/>
            <a:ahLst/>
            <a:cxnLst/>
            <a:rect r="r" b="b" t="t" l="l"/>
            <a:pathLst>
              <a:path h="6084349" w="7920328">
                <a:moveTo>
                  <a:pt x="0" y="0"/>
                </a:moveTo>
                <a:lnTo>
                  <a:pt x="7920328" y="0"/>
                </a:lnTo>
                <a:lnTo>
                  <a:pt x="7920328" y="6084349"/>
                </a:lnTo>
                <a:lnTo>
                  <a:pt x="0" y="6084349"/>
                </a:lnTo>
                <a:lnTo>
                  <a:pt x="0" y="0"/>
                </a:lnTo>
                <a:close/>
              </a:path>
            </a:pathLst>
          </a:custGeom>
          <a:blipFill>
            <a:blip r:embed="rId3"/>
            <a:stretch>
              <a:fillRect l="-10418"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MEAN REGULARIZATION</a:t>
            </a:r>
            <a:r>
              <a:rPr lang="en-US" sz="14097">
                <a:solidFill>
                  <a:srgbClr val="6866E1"/>
                </a:solidFill>
                <a:latin typeface="Computer Says No"/>
              </a:rPr>
              <a:t> </a:t>
            </a:r>
          </a:p>
        </p:txBody>
      </p:sp>
      <p:sp>
        <p:nvSpPr>
          <p:cNvPr name="TextBox 4" id="4"/>
          <p:cNvSpPr txBox="true"/>
          <p:nvPr/>
        </p:nvSpPr>
        <p:spPr>
          <a:xfrm rot="0">
            <a:off x="1028700" y="3107276"/>
            <a:ext cx="8993228" cy="7180596"/>
          </a:xfrm>
          <a:prstGeom prst="rect">
            <a:avLst/>
          </a:prstGeom>
        </p:spPr>
        <p:txBody>
          <a:bodyPr anchor="t" rtlCol="false" tIns="0" lIns="0" bIns="0" rIns="0">
            <a:spAutoFit/>
          </a:bodyPr>
          <a:lstStyle/>
          <a:p>
            <a:pPr algn="l" marL="730497" indent="-365249" lvl="1">
              <a:lnSpc>
                <a:spcPts val="4736"/>
              </a:lnSpc>
              <a:buFont typeface="Arial"/>
              <a:buChar char="•"/>
            </a:pPr>
            <a:r>
              <a:rPr lang="en-US" sz="3383">
                <a:solidFill>
                  <a:srgbClr val="FFFFFF"/>
                </a:solidFill>
                <a:latin typeface="Canva Sans"/>
              </a:rPr>
              <a:t>Consistency Across Subjects: Ensures consistent outputs when different subjects read the same word.</a:t>
            </a:r>
          </a:p>
          <a:p>
            <a:pPr algn="l" marL="730497" indent="-365249" lvl="1">
              <a:lnSpc>
                <a:spcPts val="4736"/>
              </a:lnSpc>
              <a:buFont typeface="Arial"/>
              <a:buChar char="•"/>
            </a:pPr>
            <a:r>
              <a:rPr lang="en-US" sz="3383">
                <a:solidFill>
                  <a:srgbClr val="FFFFFF"/>
                </a:solidFill>
                <a:latin typeface="Canva Sans"/>
              </a:rPr>
              <a:t>Latent Representations: Aligns the model's latent representations for a specific word across subjects.</a:t>
            </a:r>
          </a:p>
          <a:p>
            <a:pPr algn="l" marL="730497" indent="-365249" lvl="1">
              <a:lnSpc>
                <a:spcPts val="4736"/>
              </a:lnSpc>
              <a:buFont typeface="Arial"/>
              <a:buChar char="•"/>
            </a:pPr>
            <a:r>
              <a:rPr lang="en-US" sz="3383">
                <a:solidFill>
                  <a:srgbClr val="FFFFFF"/>
                </a:solidFill>
                <a:latin typeface="Canva Sans"/>
              </a:rPr>
              <a:t>Decoder Adjustments: Modifies decoder's layer outputs to match the mean representation of a specific word and differ from other words' mean representations.</a:t>
            </a:r>
          </a:p>
          <a:p>
            <a:pPr algn="l">
              <a:lnSpc>
                <a:spcPts val="5015"/>
              </a:lnSpc>
            </a:pPr>
          </a:p>
        </p:txBody>
      </p:sp>
      <p:sp>
        <p:nvSpPr>
          <p:cNvPr name="Freeform 5" id="5"/>
          <p:cNvSpPr/>
          <p:nvPr/>
        </p:nvSpPr>
        <p:spPr>
          <a:xfrm flipH="false" flipV="false" rot="0">
            <a:off x="10145495" y="3173951"/>
            <a:ext cx="7113805" cy="6084349"/>
          </a:xfrm>
          <a:custGeom>
            <a:avLst/>
            <a:gdLst/>
            <a:ahLst/>
            <a:cxnLst/>
            <a:rect r="r" b="b" t="t" l="l"/>
            <a:pathLst>
              <a:path h="6084349" w="7113805">
                <a:moveTo>
                  <a:pt x="0" y="0"/>
                </a:moveTo>
                <a:lnTo>
                  <a:pt x="7113805" y="0"/>
                </a:lnTo>
                <a:lnTo>
                  <a:pt x="7113805" y="6084349"/>
                </a:lnTo>
                <a:lnTo>
                  <a:pt x="0" y="6084349"/>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MEAN REGULARIZATION</a:t>
            </a:r>
            <a:r>
              <a:rPr lang="en-US" sz="14097">
                <a:solidFill>
                  <a:srgbClr val="6866E1"/>
                </a:solidFill>
                <a:latin typeface="Computer Says No"/>
              </a:rPr>
              <a:t> </a:t>
            </a:r>
          </a:p>
        </p:txBody>
      </p:sp>
      <p:sp>
        <p:nvSpPr>
          <p:cNvPr name="TextBox 4" id="4"/>
          <p:cNvSpPr txBox="true"/>
          <p:nvPr/>
        </p:nvSpPr>
        <p:spPr>
          <a:xfrm rot="0">
            <a:off x="1028700" y="4085068"/>
            <a:ext cx="8993228" cy="4195439"/>
          </a:xfrm>
          <a:prstGeom prst="rect">
            <a:avLst/>
          </a:prstGeom>
        </p:spPr>
        <p:txBody>
          <a:bodyPr anchor="t" rtlCol="false" tIns="0" lIns="0" bIns="0" rIns="0">
            <a:spAutoFit/>
          </a:bodyPr>
          <a:lstStyle/>
          <a:p>
            <a:pPr algn="l" marL="730497" indent="-365249" lvl="1">
              <a:lnSpc>
                <a:spcPts val="4736"/>
              </a:lnSpc>
              <a:buFont typeface="Arial"/>
              <a:buChar char="•"/>
            </a:pPr>
            <a:r>
              <a:rPr lang="en-US" sz="3383">
                <a:solidFill>
                  <a:srgbClr val="FFFFFF"/>
                </a:solidFill>
                <a:latin typeface="Canva Sans"/>
              </a:rPr>
              <a:t>Regularization: The regularization term in the loss function follows the structure of regression</a:t>
            </a:r>
            <a:r>
              <a:rPr lang="en-US" sz="3383">
                <a:solidFill>
                  <a:srgbClr val="FFFFFF"/>
                </a:solidFill>
                <a:latin typeface="Canva Sans"/>
              </a:rPr>
              <a:t> loss.</a:t>
            </a:r>
          </a:p>
          <a:p>
            <a:pPr algn="l" marL="730497" indent="-365249" lvl="1">
              <a:lnSpc>
                <a:spcPts val="4736"/>
              </a:lnSpc>
              <a:buFont typeface="Arial"/>
              <a:buChar char="•"/>
            </a:pPr>
            <a:r>
              <a:rPr lang="en-US" sz="3383">
                <a:solidFill>
                  <a:srgbClr val="FFFFFF"/>
                </a:solidFill>
                <a:latin typeface="Canva Sans"/>
              </a:rPr>
              <a:t>Outcome: Helps guide the model toward more precise and generalized predictions.</a:t>
            </a:r>
          </a:p>
          <a:p>
            <a:pPr algn="l">
              <a:lnSpc>
                <a:spcPts val="5015"/>
              </a:lnSpc>
            </a:pPr>
          </a:p>
        </p:txBody>
      </p:sp>
      <p:sp>
        <p:nvSpPr>
          <p:cNvPr name="Freeform 5" id="5"/>
          <p:cNvSpPr/>
          <p:nvPr/>
        </p:nvSpPr>
        <p:spPr>
          <a:xfrm flipH="false" flipV="false" rot="0">
            <a:off x="10145495" y="3173951"/>
            <a:ext cx="7113805" cy="6084349"/>
          </a:xfrm>
          <a:custGeom>
            <a:avLst/>
            <a:gdLst/>
            <a:ahLst/>
            <a:cxnLst/>
            <a:rect r="r" b="b" t="t" l="l"/>
            <a:pathLst>
              <a:path h="6084349" w="7113805">
                <a:moveTo>
                  <a:pt x="0" y="0"/>
                </a:moveTo>
                <a:lnTo>
                  <a:pt x="7113805" y="0"/>
                </a:lnTo>
                <a:lnTo>
                  <a:pt x="7113805" y="6084349"/>
                </a:lnTo>
                <a:lnTo>
                  <a:pt x="0" y="6084349"/>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666875"/>
            <a:ext cx="1134003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FFFFFF"/>
                </a:solidFill>
                <a:latin typeface="Computer Says No"/>
              </a:rPr>
              <a:t>OUR MODIFICATIONS</a:t>
            </a:r>
          </a:p>
        </p:txBody>
      </p:sp>
      <p:sp>
        <p:nvSpPr>
          <p:cNvPr name="TextBox 3" id="3"/>
          <p:cNvSpPr txBox="true"/>
          <p:nvPr/>
        </p:nvSpPr>
        <p:spPr>
          <a:xfrm rot="0">
            <a:off x="1028700" y="3107276"/>
            <a:ext cx="14741475" cy="5379799"/>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We converted the original code which was written in Tensorflow to Pytorch. The reason for this is that nowadays, Pytorch is becoming more and more popular and is the more preferred library when it comes to academia, and if in future anyone wants to replicate or build on this research, then it will be easier for them to do so.</a:t>
            </a:r>
          </a:p>
          <a:p>
            <a:pPr algn="l">
              <a:lnSpc>
                <a:spcPts val="4759"/>
              </a:lnSpc>
            </a:pPr>
          </a:p>
          <a:p>
            <a:pPr algn="l" marL="734059" indent="-367030" lvl="1">
              <a:lnSpc>
                <a:spcPts val="4759"/>
              </a:lnSpc>
              <a:buFont typeface="Arial"/>
              <a:buChar char="•"/>
            </a:pPr>
            <a:r>
              <a:rPr lang="en-US" sz="3399">
                <a:solidFill>
                  <a:srgbClr val="FFFFFF"/>
                </a:solidFill>
                <a:latin typeface="Canva Sans"/>
              </a:rPr>
              <a:t>We experimented with different hyperparameters like the learning rate, ReLU activation, dropout and the optimizers. We experimented with different types of loss functions.</a:t>
            </a:r>
          </a:p>
        </p:txBody>
      </p:sp>
      <p:sp>
        <p:nvSpPr>
          <p:cNvPr name="Freeform 4" id="4"/>
          <p:cNvSpPr/>
          <p:nvPr/>
        </p:nvSpPr>
        <p:spPr>
          <a:xfrm flipH="false" flipV="false" rot="0">
            <a:off x="-1580460" y="-1225364"/>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2"/>
            <a:stretch>
              <a:fillRect l="0" t="0" r="0" b="0"/>
            </a:stretch>
          </a:blipFill>
        </p:spPr>
      </p:sp>
      <p:sp>
        <p:nvSpPr>
          <p:cNvPr name="Freeform 5" id="5"/>
          <p:cNvSpPr/>
          <p:nvPr/>
        </p:nvSpPr>
        <p:spPr>
          <a:xfrm flipH="false" flipV="false" rot="0">
            <a:off x="-2036737" y="8342024"/>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3"/>
            <a:stretch>
              <a:fillRect l="0" t="0" r="0" b="0"/>
            </a:stretch>
          </a:blipFill>
        </p:spPr>
      </p:sp>
      <p:sp>
        <p:nvSpPr>
          <p:cNvPr name="Freeform 6" id="6"/>
          <p:cNvSpPr/>
          <p:nvPr/>
        </p:nvSpPr>
        <p:spPr>
          <a:xfrm flipH="false" flipV="false" rot="-1072226">
            <a:off x="16153580" y="7807456"/>
            <a:ext cx="2810484" cy="6367201"/>
          </a:xfrm>
          <a:custGeom>
            <a:avLst/>
            <a:gdLst/>
            <a:ahLst/>
            <a:cxnLst/>
            <a:rect r="r" b="b" t="t" l="l"/>
            <a:pathLst>
              <a:path h="6367201" w="2810484">
                <a:moveTo>
                  <a:pt x="0" y="0"/>
                </a:moveTo>
                <a:lnTo>
                  <a:pt x="2810484" y="0"/>
                </a:lnTo>
                <a:lnTo>
                  <a:pt x="2810484" y="6367201"/>
                </a:lnTo>
                <a:lnTo>
                  <a:pt x="0" y="6367201"/>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666875"/>
            <a:ext cx="1134003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FFFFFF"/>
                </a:solidFill>
                <a:latin typeface="Computer Says No"/>
              </a:rPr>
              <a:t>OUR MODIFICATIONS</a:t>
            </a:r>
          </a:p>
        </p:txBody>
      </p:sp>
      <p:sp>
        <p:nvSpPr>
          <p:cNvPr name="TextBox 3" id="3"/>
          <p:cNvSpPr txBox="true"/>
          <p:nvPr/>
        </p:nvSpPr>
        <p:spPr>
          <a:xfrm rot="0">
            <a:off x="1028700" y="4117482"/>
            <a:ext cx="14741475" cy="2980029"/>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While training our models, we used loss functions of regression</a:t>
            </a:r>
            <a:r>
              <a:rPr lang="en-US" sz="3399">
                <a:solidFill>
                  <a:srgbClr val="FFFFFF"/>
                </a:solidFill>
                <a:latin typeface="Canva Sans"/>
              </a:rPr>
              <a:t> and reconstruction from the orginal paper and used both of them together while training, as opposed to separately as done by the authors. This resulted in significant improvement over the original model in both regression and reconstruction.</a:t>
            </a:r>
          </a:p>
        </p:txBody>
      </p:sp>
      <p:sp>
        <p:nvSpPr>
          <p:cNvPr name="Freeform 4" id="4"/>
          <p:cNvSpPr/>
          <p:nvPr/>
        </p:nvSpPr>
        <p:spPr>
          <a:xfrm flipH="false" flipV="false" rot="0">
            <a:off x="-1580460" y="-1225364"/>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2"/>
            <a:stretch>
              <a:fillRect l="0" t="0" r="0" b="0"/>
            </a:stretch>
          </a:blipFill>
        </p:spPr>
      </p:sp>
      <p:sp>
        <p:nvSpPr>
          <p:cNvPr name="Freeform 5" id="5"/>
          <p:cNvSpPr/>
          <p:nvPr/>
        </p:nvSpPr>
        <p:spPr>
          <a:xfrm flipH="false" flipV="false" rot="0">
            <a:off x="-2036737" y="8342024"/>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3"/>
            <a:stretch>
              <a:fillRect l="0" t="0" r="0" b="0"/>
            </a:stretch>
          </a:blipFill>
        </p:spPr>
      </p:sp>
      <p:sp>
        <p:nvSpPr>
          <p:cNvPr name="Freeform 6" id="6"/>
          <p:cNvSpPr/>
          <p:nvPr/>
        </p:nvSpPr>
        <p:spPr>
          <a:xfrm flipH="false" flipV="false" rot="-1072226">
            <a:off x="16153580" y="7807456"/>
            <a:ext cx="2810484" cy="6367201"/>
          </a:xfrm>
          <a:custGeom>
            <a:avLst/>
            <a:gdLst/>
            <a:ahLst/>
            <a:cxnLst/>
            <a:rect r="r" b="b" t="t" l="l"/>
            <a:pathLst>
              <a:path h="6367201" w="2810484">
                <a:moveTo>
                  <a:pt x="0" y="0"/>
                </a:moveTo>
                <a:lnTo>
                  <a:pt x="2810484" y="0"/>
                </a:lnTo>
                <a:lnTo>
                  <a:pt x="2810484" y="6367201"/>
                </a:lnTo>
                <a:lnTo>
                  <a:pt x="0" y="6367201"/>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736551" y="1695335"/>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69441" y="4547022"/>
            <a:ext cx="9935200" cy="2069188"/>
          </a:xfrm>
          <a:prstGeom prst="rect">
            <a:avLst/>
          </a:prstGeom>
        </p:spPr>
        <p:txBody>
          <a:bodyPr anchor="t" rtlCol="false" tIns="0" lIns="0" bIns="0" rIns="0">
            <a:spAutoFit/>
          </a:bodyPr>
          <a:lstStyle/>
          <a:p>
            <a:pPr algn="ctr" marL="0" indent="0" lvl="0">
              <a:lnSpc>
                <a:spcPts val="13923"/>
              </a:lnSpc>
              <a:spcBef>
                <a:spcPct val="0"/>
              </a:spcBef>
            </a:pPr>
            <a:r>
              <a:rPr lang="en-US" sz="19338">
                <a:solidFill>
                  <a:srgbClr val="6866E1"/>
                </a:solidFill>
                <a:latin typeface="Computer Says No"/>
              </a:rPr>
              <a:t>RESULTS</a:t>
            </a:r>
          </a:p>
        </p:txBody>
      </p:sp>
      <p:sp>
        <p:nvSpPr>
          <p:cNvPr name="Freeform 4" id="4"/>
          <p:cNvSpPr/>
          <p:nvPr/>
        </p:nvSpPr>
        <p:spPr>
          <a:xfrm flipH="false" flipV="false" rot="0">
            <a:off x="-1865998" y="81044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3"/>
            <a:stretch>
              <a:fillRect l="0" t="0" r="0" b="0"/>
            </a:stretch>
          </a:blipFill>
        </p:spPr>
      </p:sp>
      <p:sp>
        <p:nvSpPr>
          <p:cNvPr name="Freeform 5" id="5"/>
          <p:cNvSpPr/>
          <p:nvPr/>
        </p:nvSpPr>
        <p:spPr>
          <a:xfrm flipH="false" flipV="false" rot="0">
            <a:off x="-1580460" y="-579576"/>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flipH="true">
            <a:off x="1028700" y="3174111"/>
            <a:ext cx="9912672" cy="1905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754081" y="7539699"/>
            <a:ext cx="6819964" cy="5836080"/>
          </a:xfrm>
          <a:custGeom>
            <a:avLst/>
            <a:gdLst/>
            <a:ahLst/>
            <a:cxnLst/>
            <a:rect r="r" b="b" t="t" l="l"/>
            <a:pathLst>
              <a:path h="5836080" w="6819964">
                <a:moveTo>
                  <a:pt x="0" y="0"/>
                </a:moveTo>
                <a:lnTo>
                  <a:pt x="6819965" y="0"/>
                </a:lnTo>
                <a:lnTo>
                  <a:pt x="6819965" y="5836080"/>
                </a:lnTo>
                <a:lnTo>
                  <a:pt x="0" y="5836080"/>
                </a:lnTo>
                <a:lnTo>
                  <a:pt x="0" y="0"/>
                </a:lnTo>
                <a:close/>
              </a:path>
            </a:pathLst>
          </a:custGeom>
          <a:blipFill>
            <a:blip r:embed="rId2"/>
            <a:stretch>
              <a:fillRect l="0" t="0" r="0" b="0"/>
            </a:stretch>
          </a:blipFill>
        </p:spPr>
      </p:sp>
      <p:sp>
        <p:nvSpPr>
          <p:cNvPr name="TextBox 4" id="4"/>
          <p:cNvSpPr txBox="true"/>
          <p:nvPr/>
        </p:nvSpPr>
        <p:spPr>
          <a:xfrm rot="0">
            <a:off x="1028700" y="1666875"/>
            <a:ext cx="9735600" cy="1507236"/>
          </a:xfrm>
          <a:prstGeom prst="rect">
            <a:avLst/>
          </a:prstGeom>
        </p:spPr>
        <p:txBody>
          <a:bodyPr anchor="t" rtlCol="false" tIns="0" lIns="0" bIns="0" rIns="0">
            <a:spAutoFit/>
          </a:bodyPr>
          <a:lstStyle/>
          <a:p>
            <a:pPr algn="ctr" marL="0" indent="0" lvl="0">
              <a:lnSpc>
                <a:spcPts val="10152"/>
              </a:lnSpc>
              <a:spcBef>
                <a:spcPct val="0"/>
              </a:spcBef>
            </a:pPr>
            <a:r>
              <a:rPr lang="en-US" sz="14100">
                <a:solidFill>
                  <a:srgbClr val="6866E1"/>
                </a:solidFill>
                <a:latin typeface="Computer Says No"/>
              </a:rPr>
              <a:t>TABLE OF CONTENTS </a:t>
            </a:r>
          </a:p>
        </p:txBody>
      </p:sp>
      <p:sp>
        <p:nvSpPr>
          <p:cNvPr name="TextBox 5" id="5"/>
          <p:cNvSpPr txBox="true"/>
          <p:nvPr/>
        </p:nvSpPr>
        <p:spPr>
          <a:xfrm rot="0">
            <a:off x="1028700" y="3792187"/>
            <a:ext cx="6573253" cy="3849138"/>
          </a:xfrm>
          <a:prstGeom prst="rect">
            <a:avLst/>
          </a:prstGeom>
        </p:spPr>
        <p:txBody>
          <a:bodyPr anchor="t" rtlCol="false" tIns="0" lIns="0" bIns="0" rIns="0">
            <a:spAutoFit/>
          </a:bodyPr>
          <a:lstStyle/>
          <a:p>
            <a:pPr algn="l" marL="778165" indent="-389083" lvl="1">
              <a:lnSpc>
                <a:spcPts val="5045"/>
              </a:lnSpc>
              <a:buFont typeface="Arial"/>
              <a:buChar char="•"/>
            </a:pPr>
            <a:r>
              <a:rPr lang="en-US" sz="3604">
                <a:solidFill>
                  <a:srgbClr val="FFFFFF"/>
                </a:solidFill>
                <a:latin typeface="Poppins"/>
              </a:rPr>
              <a:t>Abstract                              </a:t>
            </a:r>
          </a:p>
          <a:p>
            <a:pPr algn="l" marL="778165" indent="-389083" lvl="1">
              <a:lnSpc>
                <a:spcPts val="5045"/>
              </a:lnSpc>
              <a:buFont typeface="Arial"/>
              <a:buChar char="•"/>
            </a:pPr>
            <a:r>
              <a:rPr lang="en-US" sz="3604">
                <a:solidFill>
                  <a:srgbClr val="FFFFFF"/>
                </a:solidFill>
                <a:latin typeface="Poppins"/>
              </a:rPr>
              <a:t>Introduction</a:t>
            </a:r>
          </a:p>
          <a:p>
            <a:pPr algn="l" marL="778165" indent="-389083" lvl="1">
              <a:lnSpc>
                <a:spcPts val="5045"/>
              </a:lnSpc>
              <a:buFont typeface="Arial"/>
              <a:buChar char="•"/>
            </a:pPr>
            <a:r>
              <a:rPr lang="en-US" sz="3604">
                <a:solidFill>
                  <a:srgbClr val="FFFFFF"/>
                </a:solidFill>
                <a:latin typeface="Poppins Light"/>
              </a:rPr>
              <a:t>Brain2Word</a:t>
            </a:r>
          </a:p>
          <a:p>
            <a:pPr algn="l" marL="1556330" indent="-518777" lvl="2">
              <a:lnSpc>
                <a:spcPts val="5045"/>
              </a:lnSpc>
              <a:buFont typeface="Arial"/>
              <a:buChar char="⚬"/>
            </a:pPr>
            <a:r>
              <a:rPr lang="en-US" sz="3604">
                <a:solidFill>
                  <a:srgbClr val="FFFFFF"/>
                </a:solidFill>
                <a:latin typeface="Poppins Light"/>
              </a:rPr>
              <a:t>Overview </a:t>
            </a:r>
          </a:p>
          <a:p>
            <a:pPr algn="l" marL="1556330" indent="-518777" lvl="2">
              <a:lnSpc>
                <a:spcPts val="5045"/>
              </a:lnSpc>
              <a:buFont typeface="Arial"/>
              <a:buChar char="⚬"/>
            </a:pPr>
            <a:r>
              <a:rPr lang="en-US" sz="3604">
                <a:solidFill>
                  <a:srgbClr val="FFFFFF"/>
                </a:solidFill>
                <a:latin typeface="Poppins Light"/>
              </a:rPr>
              <a:t>Methodology</a:t>
            </a:r>
          </a:p>
          <a:p>
            <a:pPr algn="l" marL="1556330" indent="-518777" lvl="2">
              <a:lnSpc>
                <a:spcPts val="5045"/>
              </a:lnSpc>
              <a:buFont typeface="Arial"/>
              <a:buChar char="⚬"/>
            </a:pPr>
            <a:r>
              <a:rPr lang="en-US" sz="3604">
                <a:solidFill>
                  <a:srgbClr val="FFFFFF"/>
                </a:solidFill>
                <a:latin typeface="Poppins Light"/>
              </a:rPr>
              <a:t>Results</a:t>
            </a:r>
          </a:p>
        </p:txBody>
      </p:sp>
      <p:sp>
        <p:nvSpPr>
          <p:cNvPr name="TextBox 6" id="6"/>
          <p:cNvSpPr txBox="true"/>
          <p:nvPr/>
        </p:nvSpPr>
        <p:spPr>
          <a:xfrm rot="0">
            <a:off x="9144000" y="3799138"/>
            <a:ext cx="5560749" cy="3842187"/>
          </a:xfrm>
          <a:prstGeom prst="rect">
            <a:avLst/>
          </a:prstGeom>
        </p:spPr>
        <p:txBody>
          <a:bodyPr anchor="t" rtlCol="false" tIns="0" lIns="0" bIns="0" rIns="0">
            <a:spAutoFit/>
          </a:bodyPr>
          <a:lstStyle/>
          <a:p>
            <a:pPr algn="l" marL="777240" indent="-388620" lvl="1">
              <a:lnSpc>
                <a:spcPts val="5040"/>
              </a:lnSpc>
              <a:buFont typeface="Arial"/>
              <a:buChar char="•"/>
            </a:pPr>
            <a:r>
              <a:rPr lang="en-US" sz="3600">
                <a:solidFill>
                  <a:srgbClr val="FFFFFF"/>
                </a:solidFill>
                <a:latin typeface="Poppins Light"/>
              </a:rPr>
              <a:t>Brain2Clip</a:t>
            </a:r>
          </a:p>
          <a:p>
            <a:pPr algn="l" marL="1554480" indent="-518160" lvl="2">
              <a:lnSpc>
                <a:spcPts val="5040"/>
              </a:lnSpc>
              <a:buFont typeface="Arial"/>
              <a:buChar char="⚬"/>
            </a:pPr>
            <a:r>
              <a:rPr lang="en-US" sz="3600">
                <a:solidFill>
                  <a:srgbClr val="FFFFFF"/>
                </a:solidFill>
                <a:latin typeface="Poppins Light"/>
              </a:rPr>
              <a:t>Overview</a:t>
            </a:r>
          </a:p>
          <a:p>
            <a:pPr algn="l" marL="1554480" indent="-518160" lvl="2">
              <a:lnSpc>
                <a:spcPts val="5040"/>
              </a:lnSpc>
              <a:buFont typeface="Arial"/>
              <a:buChar char="⚬"/>
            </a:pPr>
            <a:r>
              <a:rPr lang="en-US" sz="3600">
                <a:solidFill>
                  <a:srgbClr val="FFFFFF"/>
                </a:solidFill>
                <a:latin typeface="Poppins Light"/>
              </a:rPr>
              <a:t>Methodology</a:t>
            </a:r>
          </a:p>
          <a:p>
            <a:pPr algn="l" marL="1554480" indent="-518160" lvl="2">
              <a:lnSpc>
                <a:spcPts val="5040"/>
              </a:lnSpc>
              <a:buFont typeface="Arial"/>
              <a:buChar char="⚬"/>
            </a:pPr>
            <a:r>
              <a:rPr lang="en-US" sz="3600">
                <a:solidFill>
                  <a:srgbClr val="FFFFFF"/>
                </a:solidFill>
                <a:latin typeface="Poppins Light"/>
              </a:rPr>
              <a:t>Results</a:t>
            </a:r>
          </a:p>
          <a:p>
            <a:pPr algn="l" marL="777240" indent="-388620" lvl="1">
              <a:lnSpc>
                <a:spcPts val="5040"/>
              </a:lnSpc>
              <a:buFont typeface="Arial"/>
              <a:buChar char="•"/>
            </a:pPr>
            <a:r>
              <a:rPr lang="en-US" sz="3600">
                <a:solidFill>
                  <a:srgbClr val="FFFFFF"/>
                </a:solidFill>
                <a:latin typeface="Poppins Light"/>
              </a:rPr>
              <a:t>Further Discussion</a:t>
            </a:r>
          </a:p>
          <a:p>
            <a:pPr algn="l" marL="777240" indent="-388620" lvl="1">
              <a:lnSpc>
                <a:spcPts val="5040"/>
              </a:lnSpc>
              <a:buFont typeface="Arial"/>
              <a:buChar char="•"/>
            </a:pPr>
            <a:r>
              <a:rPr lang="en-US" sz="3600">
                <a:solidFill>
                  <a:srgbClr val="FFFFFF"/>
                </a:solidFill>
                <a:latin typeface="Poppins Light"/>
              </a:rPr>
              <a:t>Conclusion</a:t>
            </a:r>
          </a:p>
        </p:txBody>
      </p:sp>
      <p:sp>
        <p:nvSpPr>
          <p:cNvPr name="Freeform 7" id="7"/>
          <p:cNvSpPr/>
          <p:nvPr/>
        </p:nvSpPr>
        <p:spPr>
          <a:xfrm flipH="false" flipV="false" rot="-2480853">
            <a:off x="-1648063" y="8270235"/>
            <a:ext cx="4713528" cy="4033530"/>
          </a:xfrm>
          <a:custGeom>
            <a:avLst/>
            <a:gdLst/>
            <a:ahLst/>
            <a:cxnLst/>
            <a:rect r="r" b="b" t="t" l="l"/>
            <a:pathLst>
              <a:path h="4033530" w="4713528">
                <a:moveTo>
                  <a:pt x="0" y="0"/>
                </a:moveTo>
                <a:lnTo>
                  <a:pt x="4713528" y="0"/>
                </a:lnTo>
                <a:lnTo>
                  <a:pt x="4713528" y="4033530"/>
                </a:lnTo>
                <a:lnTo>
                  <a:pt x="0" y="4033530"/>
                </a:lnTo>
                <a:lnTo>
                  <a:pt x="0" y="0"/>
                </a:lnTo>
                <a:close/>
              </a:path>
            </a:pathLst>
          </a:custGeom>
          <a:blipFill>
            <a:blip r:embed="rId2"/>
            <a:stretch>
              <a:fillRect l="0" t="0" r="0" b="0"/>
            </a:stretch>
          </a:blipFill>
        </p:spPr>
      </p:sp>
      <p:sp>
        <p:nvSpPr>
          <p:cNvPr name="Freeform 8" id="8"/>
          <p:cNvSpPr/>
          <p:nvPr/>
        </p:nvSpPr>
        <p:spPr>
          <a:xfrm flipH="false" flipV="false" rot="0">
            <a:off x="10565073" y="-19521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9" id="9"/>
          <p:cNvSpPr/>
          <p:nvPr/>
        </p:nvSpPr>
        <p:spPr>
          <a:xfrm flipH="false" flipV="false" rot="6932492">
            <a:off x="14684782" y="5192"/>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65998" y="81044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2"/>
            <a:stretch>
              <a:fillRect l="0" t="0" r="0" b="0"/>
            </a:stretch>
          </a:blipFill>
        </p:spPr>
      </p:sp>
      <p:sp>
        <p:nvSpPr>
          <p:cNvPr name="Freeform 3" id="3"/>
          <p:cNvSpPr/>
          <p:nvPr/>
        </p:nvSpPr>
        <p:spPr>
          <a:xfrm flipH="false" flipV="false" rot="0">
            <a:off x="-1580460" y="-579576"/>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3"/>
            <a:stretch>
              <a:fillRect l="0" t="0" r="0" b="0"/>
            </a:stretch>
          </a:blipFill>
        </p:spPr>
      </p:sp>
      <p:sp>
        <p:nvSpPr>
          <p:cNvPr name="Freeform 4" id="4"/>
          <p:cNvSpPr/>
          <p:nvPr/>
        </p:nvSpPr>
        <p:spPr>
          <a:xfrm flipH="false" flipV="false" rot="0">
            <a:off x="1999334" y="4254399"/>
            <a:ext cx="14289332" cy="3001832"/>
          </a:xfrm>
          <a:custGeom>
            <a:avLst/>
            <a:gdLst/>
            <a:ahLst/>
            <a:cxnLst/>
            <a:rect r="r" b="b" t="t" l="l"/>
            <a:pathLst>
              <a:path h="3001832" w="14289332">
                <a:moveTo>
                  <a:pt x="0" y="0"/>
                </a:moveTo>
                <a:lnTo>
                  <a:pt x="14289332" y="0"/>
                </a:lnTo>
                <a:lnTo>
                  <a:pt x="14289332" y="3001832"/>
                </a:lnTo>
                <a:lnTo>
                  <a:pt x="0" y="3001832"/>
                </a:lnTo>
                <a:lnTo>
                  <a:pt x="0" y="0"/>
                </a:lnTo>
                <a:close/>
              </a:path>
            </a:pathLst>
          </a:custGeom>
          <a:blipFill>
            <a:blip r:embed="rId4"/>
            <a:stretch>
              <a:fillRect l="0" t="0" r="0" b="0"/>
            </a:stretch>
          </a:blipFill>
        </p:spPr>
      </p:sp>
      <p:sp>
        <p:nvSpPr>
          <p:cNvPr name="TextBox 5" id="5"/>
          <p:cNvSpPr txBox="true"/>
          <p:nvPr/>
        </p:nvSpPr>
        <p:spPr>
          <a:xfrm rot="0">
            <a:off x="1999334" y="1750372"/>
            <a:ext cx="1459830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FFFFFF"/>
                </a:solidFill>
                <a:latin typeface="Computer Says No"/>
              </a:rPr>
              <a:t>OUR SCORES AFTER TRAINING</a:t>
            </a:r>
          </a:p>
        </p:txBody>
      </p:sp>
      <p:sp>
        <p:nvSpPr>
          <p:cNvPr name="Freeform 6" id="6"/>
          <p:cNvSpPr/>
          <p:nvPr/>
        </p:nvSpPr>
        <p:spPr>
          <a:xfrm flipH="false" flipV="false" rot="-778847">
            <a:off x="13390802" y="7016849"/>
            <a:ext cx="7211700" cy="5929620"/>
          </a:xfrm>
          <a:custGeom>
            <a:avLst/>
            <a:gdLst/>
            <a:ahLst/>
            <a:cxnLst/>
            <a:rect r="r" b="b" t="t" l="l"/>
            <a:pathLst>
              <a:path h="5929620" w="7211700">
                <a:moveTo>
                  <a:pt x="0" y="0"/>
                </a:moveTo>
                <a:lnTo>
                  <a:pt x="7211700" y="0"/>
                </a:lnTo>
                <a:lnTo>
                  <a:pt x="7211700" y="5929620"/>
                </a:lnTo>
                <a:lnTo>
                  <a:pt x="0" y="5929620"/>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65998" y="81044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2"/>
            <a:stretch>
              <a:fillRect l="0" t="0" r="0" b="0"/>
            </a:stretch>
          </a:blipFill>
        </p:spPr>
      </p:sp>
      <p:sp>
        <p:nvSpPr>
          <p:cNvPr name="Freeform 3" id="3"/>
          <p:cNvSpPr/>
          <p:nvPr/>
        </p:nvSpPr>
        <p:spPr>
          <a:xfrm flipH="false" flipV="false" rot="0">
            <a:off x="-1580460" y="-579576"/>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3"/>
            <a:stretch>
              <a:fillRect l="0" t="0" r="0" b="0"/>
            </a:stretch>
          </a:blipFill>
        </p:spPr>
      </p:sp>
      <p:sp>
        <p:nvSpPr>
          <p:cNvPr name="TextBox 4" id="4"/>
          <p:cNvSpPr txBox="true"/>
          <p:nvPr/>
        </p:nvSpPr>
        <p:spPr>
          <a:xfrm rot="0">
            <a:off x="1999334" y="1750372"/>
            <a:ext cx="15622741"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FFFFFF"/>
                </a:solidFill>
                <a:latin typeface="Computer Says No"/>
              </a:rPr>
              <a:t>OBSERVATIONS AND DISCUSSION</a:t>
            </a:r>
          </a:p>
        </p:txBody>
      </p:sp>
      <p:sp>
        <p:nvSpPr>
          <p:cNvPr name="Freeform 5" id="5"/>
          <p:cNvSpPr/>
          <p:nvPr/>
        </p:nvSpPr>
        <p:spPr>
          <a:xfrm flipH="false" flipV="false" rot="-778847">
            <a:off x="13390802" y="7016849"/>
            <a:ext cx="7211700" cy="5929620"/>
          </a:xfrm>
          <a:custGeom>
            <a:avLst/>
            <a:gdLst/>
            <a:ahLst/>
            <a:cxnLst/>
            <a:rect r="r" b="b" t="t" l="l"/>
            <a:pathLst>
              <a:path h="5929620" w="7211700">
                <a:moveTo>
                  <a:pt x="0" y="0"/>
                </a:moveTo>
                <a:lnTo>
                  <a:pt x="7211700" y="0"/>
                </a:lnTo>
                <a:lnTo>
                  <a:pt x="7211700" y="5929620"/>
                </a:lnTo>
                <a:lnTo>
                  <a:pt x="0" y="5929620"/>
                </a:lnTo>
                <a:lnTo>
                  <a:pt x="0" y="0"/>
                </a:lnTo>
                <a:close/>
              </a:path>
            </a:pathLst>
          </a:custGeom>
          <a:blipFill>
            <a:blip r:embed="rId4"/>
            <a:stretch>
              <a:fillRect l="0" t="0" r="0" b="0"/>
            </a:stretch>
          </a:blipFill>
        </p:spPr>
      </p:sp>
      <p:sp>
        <p:nvSpPr>
          <p:cNvPr name="TextBox 6" id="6"/>
          <p:cNvSpPr txBox="true"/>
          <p:nvPr/>
        </p:nvSpPr>
        <p:spPr>
          <a:xfrm rot="0">
            <a:off x="1999334" y="3200298"/>
            <a:ext cx="14997318" cy="6973762"/>
          </a:xfrm>
          <a:prstGeom prst="rect">
            <a:avLst/>
          </a:prstGeom>
        </p:spPr>
        <p:txBody>
          <a:bodyPr anchor="t" rtlCol="false" tIns="0" lIns="0" bIns="0" rIns="0">
            <a:spAutoFit/>
          </a:bodyPr>
          <a:lstStyle/>
          <a:p>
            <a:pPr algn="l" marL="655207" indent="-327604" lvl="1">
              <a:lnSpc>
                <a:spcPts val="4248"/>
              </a:lnSpc>
              <a:buFont typeface="Arial"/>
              <a:buChar char="•"/>
            </a:pPr>
            <a:r>
              <a:rPr lang="en-US" sz="3034">
                <a:solidFill>
                  <a:srgbClr val="FDFCFF"/>
                </a:solidFill>
                <a:latin typeface="Canva Sans"/>
              </a:rPr>
              <a:t>As evident from the table, our models performed considerably better than the original models, with Top-1 accuracies showing anywhere between 2-3%  improvement in the models and Top-5 accuracies showing improvements in the range of 20.4-30.5%.</a:t>
            </a:r>
          </a:p>
          <a:p>
            <a:pPr algn="l">
              <a:lnSpc>
                <a:spcPts val="4248"/>
              </a:lnSpc>
            </a:pPr>
          </a:p>
          <a:p>
            <a:pPr algn="l" marL="655207" indent="-327604" lvl="1">
              <a:lnSpc>
                <a:spcPts val="4248"/>
              </a:lnSpc>
              <a:buFont typeface="Arial"/>
              <a:buChar char="•"/>
            </a:pPr>
            <a:r>
              <a:rPr lang="en-US" sz="3034">
                <a:solidFill>
                  <a:srgbClr val="FDFCFF"/>
                </a:solidFill>
                <a:latin typeface="Canva Sans"/>
              </a:rPr>
              <a:t>One big factor in this is that in the original paper,  the model was being trained for either regression or reconstruction at a time, but not at once. We trained our models for both versions together and added their loss while training.</a:t>
            </a:r>
          </a:p>
          <a:p>
            <a:pPr algn="l">
              <a:lnSpc>
                <a:spcPts val="4248"/>
              </a:lnSpc>
            </a:pPr>
          </a:p>
          <a:p>
            <a:pPr algn="l" marL="655207" indent="-327604" lvl="1">
              <a:lnSpc>
                <a:spcPts val="4248"/>
              </a:lnSpc>
              <a:buFont typeface="Arial"/>
              <a:buChar char="•"/>
            </a:pPr>
            <a:r>
              <a:rPr lang="en-US" sz="3034">
                <a:solidFill>
                  <a:srgbClr val="FDFCFF"/>
                </a:solidFill>
                <a:latin typeface="Canva Sans"/>
              </a:rPr>
              <a:t>Another reason for this is that we also experimented with different hyperparameters to find out the best configuration.</a:t>
            </a:r>
          </a:p>
          <a:p>
            <a:pPr algn="l">
              <a:lnSpc>
                <a:spcPts val="4248"/>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74987" y="-591287"/>
            <a:ext cx="3160919" cy="2764398"/>
          </a:xfrm>
          <a:custGeom>
            <a:avLst/>
            <a:gdLst/>
            <a:ahLst/>
            <a:cxnLst/>
            <a:rect r="r" b="b" t="t" l="l"/>
            <a:pathLst>
              <a:path h="2764398" w="3160919">
                <a:moveTo>
                  <a:pt x="0" y="0"/>
                </a:moveTo>
                <a:lnTo>
                  <a:pt x="3160919" y="0"/>
                </a:lnTo>
                <a:lnTo>
                  <a:pt x="3160919" y="2764399"/>
                </a:lnTo>
                <a:lnTo>
                  <a:pt x="0" y="2764399"/>
                </a:lnTo>
                <a:lnTo>
                  <a:pt x="0" y="0"/>
                </a:lnTo>
                <a:close/>
              </a:path>
            </a:pathLst>
          </a:custGeom>
          <a:blipFill>
            <a:blip r:embed="rId2"/>
            <a:stretch>
              <a:fillRect l="0" t="0" r="0" b="0"/>
            </a:stretch>
          </a:blipFill>
        </p:spPr>
      </p:sp>
      <p:sp>
        <p:nvSpPr>
          <p:cNvPr name="TextBox 3" id="3"/>
          <p:cNvSpPr txBox="true"/>
          <p:nvPr/>
        </p:nvSpPr>
        <p:spPr>
          <a:xfrm rot="0">
            <a:off x="9139238" y="4121926"/>
            <a:ext cx="9525" cy="1833599"/>
          </a:xfrm>
          <a:prstGeom prst="rect">
            <a:avLst/>
          </a:prstGeom>
        </p:spPr>
        <p:txBody>
          <a:bodyPr anchor="t" rtlCol="false" tIns="0" lIns="0" bIns="0" rIns="0">
            <a:spAutoFit/>
          </a:bodyPr>
          <a:lstStyle/>
          <a:p>
            <a:pPr algn="ctr">
              <a:lnSpc>
                <a:spcPts val="14960"/>
              </a:lnSpc>
              <a:spcBef>
                <a:spcPct val="0"/>
              </a:spcBef>
            </a:pPr>
          </a:p>
        </p:txBody>
      </p:sp>
      <p:sp>
        <p:nvSpPr>
          <p:cNvPr name="TextBox 4" id="4"/>
          <p:cNvSpPr txBox="true"/>
          <p:nvPr/>
        </p:nvSpPr>
        <p:spPr>
          <a:xfrm rot="0">
            <a:off x="2128144" y="2863539"/>
            <a:ext cx="2816694" cy="811160"/>
          </a:xfrm>
          <a:prstGeom prst="rect">
            <a:avLst/>
          </a:prstGeom>
        </p:spPr>
        <p:txBody>
          <a:bodyPr anchor="t" rtlCol="false" tIns="0" lIns="0" bIns="0" rIns="0">
            <a:spAutoFit/>
          </a:bodyPr>
          <a:lstStyle/>
          <a:p>
            <a:pPr algn="ctr">
              <a:lnSpc>
                <a:spcPts val="6740"/>
              </a:lnSpc>
            </a:pPr>
            <a:r>
              <a:rPr lang="en-US" sz="4814" u="sng">
                <a:solidFill>
                  <a:srgbClr val="FFFFFF"/>
                </a:solidFill>
                <a:latin typeface="Canva Sans Bold"/>
              </a:rPr>
              <a:t>Overview</a:t>
            </a:r>
          </a:p>
        </p:txBody>
      </p:sp>
      <p:sp>
        <p:nvSpPr>
          <p:cNvPr name="Freeform 5" id="5"/>
          <p:cNvSpPr/>
          <p:nvPr/>
        </p:nvSpPr>
        <p:spPr>
          <a:xfrm flipH="false" flipV="false" rot="0">
            <a:off x="-2207476" y="770396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3"/>
            <a:stretch>
              <a:fillRect l="0" t="0" r="0" b="0"/>
            </a:stretch>
          </a:blipFill>
        </p:spPr>
      </p:sp>
      <p:sp>
        <p:nvSpPr>
          <p:cNvPr name="Freeform 6" id="6"/>
          <p:cNvSpPr/>
          <p:nvPr/>
        </p:nvSpPr>
        <p:spPr>
          <a:xfrm flipH="false" flipV="false" rot="-1072226">
            <a:off x="16096667" y="7353330"/>
            <a:ext cx="2810484" cy="6367201"/>
          </a:xfrm>
          <a:custGeom>
            <a:avLst/>
            <a:gdLst/>
            <a:ahLst/>
            <a:cxnLst/>
            <a:rect r="r" b="b" t="t" l="l"/>
            <a:pathLst>
              <a:path h="6367201" w="2810484">
                <a:moveTo>
                  <a:pt x="0" y="0"/>
                </a:moveTo>
                <a:lnTo>
                  <a:pt x="2810484" y="0"/>
                </a:lnTo>
                <a:lnTo>
                  <a:pt x="2810484" y="6367201"/>
                </a:lnTo>
                <a:lnTo>
                  <a:pt x="0" y="6367201"/>
                </a:lnTo>
                <a:lnTo>
                  <a:pt x="0" y="0"/>
                </a:lnTo>
                <a:close/>
              </a:path>
            </a:pathLst>
          </a:custGeom>
          <a:blipFill>
            <a:blip r:embed="rId4"/>
            <a:stretch>
              <a:fillRect l="0" t="0" r="0" b="0"/>
            </a:stretch>
          </a:blipFill>
        </p:spPr>
      </p:sp>
      <p:sp>
        <p:nvSpPr>
          <p:cNvPr name="TextBox 7" id="7"/>
          <p:cNvSpPr txBox="true"/>
          <p:nvPr/>
        </p:nvSpPr>
        <p:spPr>
          <a:xfrm rot="0">
            <a:off x="2128144" y="3906818"/>
            <a:ext cx="12953829" cy="5979742"/>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Now, we extend their paper by trying to reconstruct the image that was seen by the participant.</a:t>
            </a:r>
          </a:p>
          <a:p>
            <a:pPr algn="l" marL="734059" indent="-367030" lvl="1">
              <a:lnSpc>
                <a:spcPts val="4759"/>
              </a:lnSpc>
              <a:buFont typeface="Arial"/>
              <a:buChar char="•"/>
            </a:pPr>
            <a:r>
              <a:rPr lang="en-US" sz="3399">
                <a:solidFill>
                  <a:srgbClr val="FFFFFF"/>
                </a:solidFill>
                <a:latin typeface="Canva Sans"/>
              </a:rPr>
              <a:t>For this, instead of mapping fMRI data to word embeddings, we mapped it to CLIP embeddings, by using the autoencoder architecture from the original as our model. </a:t>
            </a:r>
          </a:p>
          <a:p>
            <a:pPr algn="l" marL="734059" indent="-367030" lvl="1">
              <a:lnSpc>
                <a:spcPts val="4759"/>
              </a:lnSpc>
              <a:buFont typeface="Arial"/>
              <a:buChar char="•"/>
            </a:pPr>
            <a:r>
              <a:rPr lang="en-US" sz="3399">
                <a:solidFill>
                  <a:srgbClr val="FFFFFF"/>
                </a:solidFill>
                <a:latin typeface="Canva Sans"/>
              </a:rPr>
              <a:t>Finally, we use diffusion models trained on CLIP to reconstruct the images from the clip representation generated by the autoencoder. </a:t>
            </a:r>
          </a:p>
          <a:p>
            <a:pPr algn="l">
              <a:lnSpc>
                <a:spcPts val="4759"/>
              </a:lnSpc>
            </a:pPr>
          </a:p>
        </p:txBody>
      </p:sp>
      <p:sp>
        <p:nvSpPr>
          <p:cNvPr name="TextBox 8" id="8"/>
          <p:cNvSpPr txBox="true"/>
          <p:nvPr/>
        </p:nvSpPr>
        <p:spPr>
          <a:xfrm rot="0">
            <a:off x="2002340" y="1779546"/>
            <a:ext cx="14273795" cy="1349107"/>
          </a:xfrm>
          <a:prstGeom prst="rect">
            <a:avLst/>
          </a:prstGeom>
        </p:spPr>
        <p:txBody>
          <a:bodyPr anchor="t" rtlCol="false" tIns="0" lIns="0" bIns="0" rIns="0">
            <a:spAutoFit/>
          </a:bodyPr>
          <a:lstStyle/>
          <a:p>
            <a:pPr algn="l" marL="0" indent="0" lvl="0">
              <a:lnSpc>
                <a:spcPts val="9071"/>
              </a:lnSpc>
              <a:spcBef>
                <a:spcPct val="0"/>
              </a:spcBef>
            </a:pPr>
            <a:r>
              <a:rPr lang="en-US" sz="12599">
                <a:solidFill>
                  <a:srgbClr val="6866E1"/>
                </a:solidFill>
                <a:latin typeface="Computer Says No"/>
              </a:rPr>
              <a:t>BRAIN2CLIP</a:t>
            </a:r>
            <a:r>
              <a:rPr lang="en-US" sz="12599">
                <a:solidFill>
                  <a:srgbClr val="6866E1"/>
                </a:solidFill>
                <a:latin typeface="Computer Says No"/>
              </a:rPr>
              <a:t>(Our Extension)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736551" y="1695335"/>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69441" y="4547022"/>
            <a:ext cx="9935200" cy="2069188"/>
          </a:xfrm>
          <a:prstGeom prst="rect">
            <a:avLst/>
          </a:prstGeom>
        </p:spPr>
        <p:txBody>
          <a:bodyPr anchor="t" rtlCol="false" tIns="0" lIns="0" bIns="0" rIns="0">
            <a:spAutoFit/>
          </a:bodyPr>
          <a:lstStyle/>
          <a:p>
            <a:pPr algn="ctr" marL="0" indent="0" lvl="0">
              <a:lnSpc>
                <a:spcPts val="13923"/>
              </a:lnSpc>
              <a:spcBef>
                <a:spcPct val="0"/>
              </a:spcBef>
            </a:pPr>
            <a:r>
              <a:rPr lang="en-US" sz="19338">
                <a:solidFill>
                  <a:srgbClr val="6866E1"/>
                </a:solidFill>
                <a:latin typeface="Computer Says No"/>
              </a:rPr>
              <a:t>METHODOLOGY</a:t>
            </a:r>
          </a:p>
        </p:txBody>
      </p:sp>
      <p:sp>
        <p:nvSpPr>
          <p:cNvPr name="Freeform 4" id="4"/>
          <p:cNvSpPr/>
          <p:nvPr/>
        </p:nvSpPr>
        <p:spPr>
          <a:xfrm flipH="false" flipV="false" rot="0">
            <a:off x="-1865998" y="81044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3"/>
            <a:stretch>
              <a:fillRect l="0" t="0" r="0" b="0"/>
            </a:stretch>
          </a:blipFill>
        </p:spPr>
      </p:sp>
      <p:sp>
        <p:nvSpPr>
          <p:cNvPr name="Freeform 5" id="5"/>
          <p:cNvSpPr/>
          <p:nvPr/>
        </p:nvSpPr>
        <p:spPr>
          <a:xfrm flipH="false" flipV="false" rot="0">
            <a:off x="-1580460" y="-579576"/>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DATASET</a:t>
            </a:r>
          </a:p>
        </p:txBody>
      </p:sp>
      <p:sp>
        <p:nvSpPr>
          <p:cNvPr name="TextBox 4" id="4"/>
          <p:cNvSpPr txBox="true"/>
          <p:nvPr/>
        </p:nvSpPr>
        <p:spPr>
          <a:xfrm rot="0">
            <a:off x="1019175" y="2861439"/>
            <a:ext cx="16230600" cy="6584914"/>
          </a:xfrm>
          <a:prstGeom prst="rect">
            <a:avLst/>
          </a:prstGeom>
        </p:spPr>
        <p:txBody>
          <a:bodyPr anchor="t" rtlCol="false" tIns="0" lIns="0" bIns="0" rIns="0">
            <a:spAutoFit/>
          </a:bodyPr>
          <a:lstStyle/>
          <a:p>
            <a:pPr algn="l" marL="730497" indent="-365249" lvl="1">
              <a:lnSpc>
                <a:spcPts val="4736"/>
              </a:lnSpc>
              <a:buFont typeface="Arial"/>
              <a:buChar char="•"/>
            </a:pPr>
            <a:r>
              <a:rPr lang="en-US" sz="3383">
                <a:solidFill>
                  <a:srgbClr val="FFFFFF"/>
                </a:solidFill>
                <a:latin typeface="Canva Sans"/>
              </a:rPr>
              <a:t>For this, we used the BOLD5000 dataset and used </a:t>
            </a:r>
            <a:r>
              <a:rPr lang="en-US" sz="3383">
                <a:solidFill>
                  <a:srgbClr val="FFFFFF"/>
                </a:solidFill>
                <a:latin typeface="Canva Sans"/>
              </a:rPr>
              <a:t>the COCO image set within it.</a:t>
            </a:r>
          </a:p>
          <a:p>
            <a:pPr algn="l" marL="1460994" indent="-486998" lvl="2">
              <a:lnSpc>
                <a:spcPts val="4736"/>
              </a:lnSpc>
              <a:buFont typeface="Arial"/>
              <a:buChar char="⚬"/>
            </a:pPr>
            <a:r>
              <a:rPr lang="en-US" sz="3383">
                <a:solidFill>
                  <a:srgbClr val="FFFFFF"/>
                </a:solidFill>
                <a:latin typeface="Canva Sans"/>
              </a:rPr>
              <a:t>BOLD5000 is a large-scale, slow event-related fMRI dataset.</a:t>
            </a:r>
          </a:p>
          <a:p>
            <a:pPr algn="l" marL="1460994" indent="-486998" lvl="2">
              <a:lnSpc>
                <a:spcPts val="4736"/>
              </a:lnSpc>
              <a:buFont typeface="Arial"/>
              <a:buChar char="⚬"/>
            </a:pPr>
            <a:r>
              <a:rPr lang="en-US" sz="3383">
                <a:solidFill>
                  <a:srgbClr val="FFFFFF"/>
                </a:solidFill>
                <a:latin typeface="Canva Sans"/>
              </a:rPr>
              <a:t>Data was collected from 4 subjects observing 5,254 images in 15 scanning sessions.</a:t>
            </a:r>
          </a:p>
          <a:p>
            <a:pPr algn="l" marL="730497" indent="-365249" lvl="1">
              <a:lnSpc>
                <a:spcPts val="4736"/>
              </a:lnSpc>
              <a:buFont typeface="Arial"/>
              <a:buChar char="•"/>
            </a:pPr>
            <a:r>
              <a:rPr lang="en-US" sz="3383">
                <a:solidFill>
                  <a:srgbClr val="FFFFFF"/>
                </a:solidFill>
                <a:latin typeface="Canva Sans"/>
              </a:rPr>
              <a:t>We use the CLIP model to extract the features of images and the captions. CLIP is a model that is capable of mapping images as well as text into the same latent space and also preserves the semantic information from both of them.</a:t>
            </a:r>
          </a:p>
          <a:p>
            <a:pPr algn="l" marL="730497" indent="-365249" lvl="1">
              <a:lnSpc>
                <a:spcPts val="4736"/>
              </a:lnSpc>
              <a:buFont typeface="Arial"/>
              <a:buChar char="•"/>
            </a:pPr>
            <a:r>
              <a:rPr lang="en-US" sz="3383">
                <a:solidFill>
                  <a:srgbClr val="FFFFFF"/>
                </a:solidFill>
                <a:latin typeface="Canva Sans"/>
              </a:rPr>
              <a:t>The </a:t>
            </a:r>
            <a:r>
              <a:rPr lang="en-US" sz="3383">
                <a:solidFill>
                  <a:srgbClr val="FFFFFF"/>
                </a:solidFill>
                <a:latin typeface="Canva Sans"/>
              </a:rPr>
              <a:t>COCO dataset comes with 5 captions for each image.</a:t>
            </a:r>
          </a:p>
          <a:p>
            <a:pPr algn="l">
              <a:lnSpc>
                <a:spcPts val="5015"/>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1737" y="-175283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47750" y="1666875"/>
            <a:ext cx="7242648"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CLIP</a:t>
            </a:r>
          </a:p>
        </p:txBody>
      </p:sp>
      <p:sp>
        <p:nvSpPr>
          <p:cNvPr name="TextBox 4" id="4"/>
          <p:cNvSpPr txBox="true"/>
          <p:nvPr/>
        </p:nvSpPr>
        <p:spPr>
          <a:xfrm rot="0">
            <a:off x="883240" y="3648962"/>
            <a:ext cx="15328523" cy="47809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For training our model, we need to map the fMRI data to the corresponding images.</a:t>
            </a:r>
          </a:p>
          <a:p>
            <a:pPr algn="l" marL="734059" indent="-367030" lvl="1">
              <a:lnSpc>
                <a:spcPts val="4759"/>
              </a:lnSpc>
              <a:buFont typeface="Arial"/>
              <a:buChar char="•"/>
            </a:pPr>
            <a:r>
              <a:rPr lang="en-US" sz="3399">
                <a:solidFill>
                  <a:srgbClr val="FFFFFF"/>
                </a:solidFill>
                <a:latin typeface="Canva Sans"/>
              </a:rPr>
              <a:t>Therefore, in order to get image embeddings we use the CLIP model, which is a model capable of mapping text as well as images into the same latent space. </a:t>
            </a:r>
          </a:p>
          <a:p>
            <a:pPr algn="l" marL="734059" indent="-367030" lvl="1">
              <a:lnSpc>
                <a:spcPts val="4759"/>
              </a:lnSpc>
              <a:buFont typeface="Arial"/>
              <a:buChar char="•"/>
            </a:pPr>
            <a:r>
              <a:rPr lang="en-US" sz="3399">
                <a:solidFill>
                  <a:srgbClr val="FFFFFF"/>
                </a:solidFill>
                <a:latin typeface="Canva Sans"/>
              </a:rPr>
              <a:t>Another standout feature of CLIP is that it is capable of extracting</a:t>
            </a:r>
          </a:p>
          <a:p>
            <a:pPr algn="l">
              <a:lnSpc>
                <a:spcPts val="4759"/>
              </a:lnSpc>
            </a:pPr>
            <a:r>
              <a:rPr lang="en-US" sz="3399">
                <a:solidFill>
                  <a:srgbClr val="FFFFFF"/>
                </a:solidFill>
                <a:latin typeface="Canva Sans"/>
              </a:rPr>
              <a:t>       </a:t>
            </a:r>
            <a:r>
              <a:rPr lang="en-US" sz="3399">
                <a:solidFill>
                  <a:srgbClr val="FFFFFF"/>
                </a:solidFill>
                <a:latin typeface="Canva Sans"/>
              </a:rPr>
              <a:t>semantic information</a:t>
            </a:r>
            <a:r>
              <a:rPr lang="en-US" sz="3399">
                <a:solidFill>
                  <a:srgbClr val="FFFFFF"/>
                </a:solidFill>
                <a:latin typeface="Canva Sans"/>
              </a:rPr>
              <a:t> from texts and images, making it more useful for</a:t>
            </a:r>
          </a:p>
          <a:p>
            <a:pPr algn="l">
              <a:lnSpc>
                <a:spcPts val="4759"/>
              </a:lnSpc>
            </a:pPr>
            <a:r>
              <a:rPr lang="en-US" sz="3399">
                <a:solidFill>
                  <a:srgbClr val="FFFFFF"/>
                </a:solidFill>
                <a:latin typeface="Canva Sans"/>
              </a:rPr>
              <a:t>       our purpose.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1737" y="-175283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47750" y="1666875"/>
            <a:ext cx="7242648"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CLIP</a:t>
            </a:r>
          </a:p>
        </p:txBody>
      </p:sp>
      <p:sp>
        <p:nvSpPr>
          <p:cNvPr name="TextBox 4" id="4"/>
          <p:cNvSpPr txBox="true"/>
          <p:nvPr/>
        </p:nvSpPr>
        <p:spPr>
          <a:xfrm rot="0">
            <a:off x="883240" y="3648962"/>
            <a:ext cx="15328523" cy="47809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We use the clip model to get the embeddings for the image as </a:t>
            </a:r>
          </a:p>
          <a:p>
            <a:pPr algn="l">
              <a:lnSpc>
                <a:spcPts val="4759"/>
              </a:lnSpc>
            </a:pPr>
            <a:r>
              <a:rPr lang="en-US" sz="3399">
                <a:solidFill>
                  <a:srgbClr val="FFFFFF"/>
                </a:solidFill>
                <a:latin typeface="Canva Sans"/>
              </a:rPr>
              <a:t>       well as for the 5 captions. </a:t>
            </a:r>
          </a:p>
          <a:p>
            <a:pPr algn="l" marL="734059" indent="-367030" lvl="1">
              <a:lnSpc>
                <a:spcPts val="4759"/>
              </a:lnSpc>
              <a:buFont typeface="Arial"/>
              <a:buChar char="•"/>
            </a:pPr>
            <a:r>
              <a:rPr lang="en-US" sz="3399">
                <a:solidFill>
                  <a:srgbClr val="FFFFFF"/>
                </a:solidFill>
                <a:latin typeface="Canva Sans"/>
              </a:rPr>
              <a:t>Further, we find the proximity between the image embeddings and the caption embeddings to find the caption closest to our image.</a:t>
            </a:r>
          </a:p>
          <a:p>
            <a:pPr algn="l" marL="734059" indent="-367030" lvl="1">
              <a:lnSpc>
                <a:spcPts val="4759"/>
              </a:lnSpc>
              <a:buFont typeface="Arial"/>
              <a:buChar char="•"/>
            </a:pPr>
            <a:r>
              <a:rPr lang="en-US" sz="3399">
                <a:solidFill>
                  <a:srgbClr val="FFFFFF"/>
                </a:solidFill>
                <a:latin typeface="Canva Sans"/>
              </a:rPr>
              <a:t>Then this caption is used as the ground truth for training the regression model.</a:t>
            </a:r>
          </a:p>
          <a:p>
            <a:pPr algn="l" marL="734059" indent="-367030" lvl="1">
              <a:lnSpc>
                <a:spcPts val="4759"/>
              </a:lnSpc>
              <a:buFont typeface="Arial"/>
              <a:buChar char="•"/>
            </a:pPr>
            <a:r>
              <a:rPr lang="en-US" sz="3399">
                <a:solidFill>
                  <a:srgbClr val="FFFFFF"/>
                </a:solidFill>
                <a:latin typeface="Canva Sans"/>
              </a:rPr>
              <a:t>This helps to train a better model as the clip embeddings are the closest to the image.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666875"/>
            <a:ext cx="13490440"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Model </a:t>
            </a:r>
          </a:p>
        </p:txBody>
      </p:sp>
      <p:sp>
        <p:nvSpPr>
          <p:cNvPr name="TextBox 3" id="3"/>
          <p:cNvSpPr txBox="true"/>
          <p:nvPr/>
        </p:nvSpPr>
        <p:spPr>
          <a:xfrm rot="0">
            <a:off x="1028700" y="3006664"/>
            <a:ext cx="8617193" cy="59810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We extended the auto-encoder model from the original ways to our Brain2Clip model which includes elements of reconstruction and regression.</a:t>
            </a:r>
          </a:p>
          <a:p>
            <a:pPr algn="l" marL="734059" indent="-367030" lvl="1">
              <a:lnSpc>
                <a:spcPts val="4759"/>
              </a:lnSpc>
              <a:buFont typeface="Arial"/>
              <a:buChar char="•"/>
            </a:pPr>
            <a:r>
              <a:rPr lang="en-US" sz="3399">
                <a:solidFill>
                  <a:srgbClr val="FFFFFF"/>
                </a:solidFill>
                <a:latin typeface="Canva Sans"/>
              </a:rPr>
              <a:t>The model will take FMRI data and will try to predict clip embedding of the corresponding Image caption shown to the participant during the experiment.</a:t>
            </a:r>
          </a:p>
        </p:txBody>
      </p:sp>
      <p:sp>
        <p:nvSpPr>
          <p:cNvPr name="Freeform 4" id="4"/>
          <p:cNvSpPr/>
          <p:nvPr/>
        </p:nvSpPr>
        <p:spPr>
          <a:xfrm flipH="false" flipV="false" rot="0">
            <a:off x="9829901" y="2760097"/>
            <a:ext cx="8283742" cy="6498203"/>
          </a:xfrm>
          <a:custGeom>
            <a:avLst/>
            <a:gdLst/>
            <a:ahLst/>
            <a:cxnLst/>
            <a:rect r="r" b="b" t="t" l="l"/>
            <a:pathLst>
              <a:path h="6498203" w="8283742">
                <a:moveTo>
                  <a:pt x="0" y="0"/>
                </a:moveTo>
                <a:lnTo>
                  <a:pt x="8283742" y="0"/>
                </a:lnTo>
                <a:lnTo>
                  <a:pt x="8283742" y="6498203"/>
                </a:lnTo>
                <a:lnTo>
                  <a:pt x="0" y="6498203"/>
                </a:lnTo>
                <a:lnTo>
                  <a:pt x="0" y="0"/>
                </a:lnTo>
                <a:close/>
              </a:path>
            </a:pathLst>
          </a:custGeom>
          <a:blipFill>
            <a:blip r:embed="rId2"/>
            <a:stretch>
              <a:fillRect l="-12537" t="0" r="-217"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666875"/>
            <a:ext cx="13490440"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TRAINING</a:t>
            </a:r>
            <a:r>
              <a:rPr lang="en-US" sz="14097">
                <a:solidFill>
                  <a:srgbClr val="6866E1"/>
                </a:solidFill>
                <a:latin typeface="Computer Says No"/>
              </a:rPr>
              <a:t> </a:t>
            </a:r>
          </a:p>
        </p:txBody>
      </p:sp>
      <p:sp>
        <p:nvSpPr>
          <p:cNvPr name="TextBox 3" id="3"/>
          <p:cNvSpPr txBox="true"/>
          <p:nvPr/>
        </p:nvSpPr>
        <p:spPr>
          <a:xfrm rot="0">
            <a:off x="1028700" y="3006664"/>
            <a:ext cx="16447966" cy="65811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We trained the model in 3 different ways to test out things like whether autoencoder and regression loss terms should be kept separate or added together.</a:t>
            </a:r>
          </a:p>
          <a:p>
            <a:pPr algn="l" marL="734059" indent="-367030" lvl="1">
              <a:lnSpc>
                <a:spcPts val="4759"/>
              </a:lnSpc>
              <a:buFont typeface="Arial"/>
              <a:buChar char="•"/>
            </a:pPr>
            <a:r>
              <a:rPr lang="en-US" sz="3399">
                <a:solidFill>
                  <a:srgbClr val="FFFFFF"/>
                </a:solidFill>
                <a:latin typeface="Canva Sans"/>
              </a:rPr>
              <a:t>Whether pre-training helps or not, and also to find out which combination of loss functions gives the best results. Pre-training is only being done for the auto-encoder.</a:t>
            </a:r>
          </a:p>
          <a:p>
            <a:pPr algn="l" marL="734059" indent="-367030" lvl="1">
              <a:lnSpc>
                <a:spcPts val="4759"/>
              </a:lnSpc>
              <a:buFont typeface="Arial"/>
              <a:buChar char="•"/>
            </a:pPr>
            <a:r>
              <a:rPr lang="en-US" sz="3399">
                <a:solidFill>
                  <a:srgbClr val="FFFFFF"/>
                </a:solidFill>
                <a:latin typeface="Canva Sans"/>
              </a:rPr>
              <a:t>T</a:t>
            </a:r>
            <a:r>
              <a:rPr lang="en-US" sz="3399">
                <a:solidFill>
                  <a:srgbClr val="FFFFFF"/>
                </a:solidFill>
                <a:latin typeface="Canva Sans"/>
              </a:rPr>
              <a:t>he 3 variations being:</a:t>
            </a:r>
          </a:p>
          <a:p>
            <a:pPr algn="l" marL="1468119" indent="-489373" lvl="2">
              <a:lnSpc>
                <a:spcPts val="4759"/>
              </a:lnSpc>
              <a:buFont typeface="Arial"/>
              <a:buChar char="⚬"/>
            </a:pPr>
            <a:r>
              <a:rPr lang="en-US" sz="3399">
                <a:solidFill>
                  <a:srgbClr val="FFFFFF"/>
                </a:solidFill>
                <a:latin typeface="Canva Sans"/>
              </a:rPr>
              <a:t>With pre-training (autoencoder) and then regression</a:t>
            </a:r>
          </a:p>
          <a:p>
            <a:pPr algn="l" marL="1468119" indent="-489373" lvl="2">
              <a:lnSpc>
                <a:spcPts val="4759"/>
              </a:lnSpc>
              <a:buFont typeface="Arial"/>
              <a:buChar char="⚬"/>
            </a:pPr>
            <a:r>
              <a:rPr lang="en-US" sz="3399">
                <a:solidFill>
                  <a:srgbClr val="FFFFFF"/>
                </a:solidFill>
                <a:latin typeface="Canva Sans"/>
              </a:rPr>
              <a:t>With pre-training (autoencoder) and then both autoencoder along with regression</a:t>
            </a:r>
          </a:p>
          <a:p>
            <a:pPr algn="l" marL="1468119" indent="-489373" lvl="2">
              <a:lnSpc>
                <a:spcPts val="4759"/>
              </a:lnSpc>
              <a:buFont typeface="Arial"/>
              <a:buChar char="⚬"/>
            </a:pPr>
            <a:r>
              <a:rPr lang="en-US" sz="3399">
                <a:solidFill>
                  <a:srgbClr val="FFFFFF"/>
                </a:solidFill>
                <a:latin typeface="Canva Sans"/>
              </a:rPr>
              <a:t>Without pre-training</a:t>
            </a:r>
          </a:p>
        </p:txBody>
      </p:sp>
      <p:sp>
        <p:nvSpPr>
          <p:cNvPr name="Freeform 4" id="4"/>
          <p:cNvSpPr/>
          <p:nvPr/>
        </p:nvSpPr>
        <p:spPr>
          <a:xfrm flipH="false" flipV="false" rot="0">
            <a:off x="12535902"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666875"/>
            <a:ext cx="13490440"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VARIATION 1</a:t>
            </a:r>
          </a:p>
        </p:txBody>
      </p:sp>
      <p:sp>
        <p:nvSpPr>
          <p:cNvPr name="TextBox 3" id="3"/>
          <p:cNvSpPr txBox="true"/>
          <p:nvPr/>
        </p:nvSpPr>
        <p:spPr>
          <a:xfrm rot="0">
            <a:off x="1028700" y="3333913"/>
            <a:ext cx="15782927" cy="53809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rPr>
              <a:t>Pre-training (autoencoder) and then regression</a:t>
            </a:r>
          </a:p>
          <a:p>
            <a:pPr algn="l" marL="734059" indent="-367030" lvl="1">
              <a:lnSpc>
                <a:spcPts val="4759"/>
              </a:lnSpc>
              <a:buFont typeface="Arial"/>
              <a:buChar char="•"/>
            </a:pPr>
            <a:r>
              <a:rPr lang="en-US" sz="3399">
                <a:solidFill>
                  <a:srgbClr val="FFFFFF"/>
                </a:solidFill>
                <a:latin typeface="Canva Sans"/>
              </a:rPr>
              <a:t>W</a:t>
            </a:r>
            <a:r>
              <a:rPr lang="en-US" sz="3399">
                <a:solidFill>
                  <a:srgbClr val="FFFFFF"/>
                </a:solidFill>
                <a:latin typeface="Canva Sans"/>
              </a:rPr>
              <a:t>e pre-train by first training all the layers. In this, we try to reconstruct the fMRI data and calculate the loss between the autoencoder output and the fMRI data.</a:t>
            </a:r>
          </a:p>
          <a:p>
            <a:pPr algn="l" marL="734059" indent="-367030" lvl="1">
              <a:lnSpc>
                <a:spcPts val="4759"/>
              </a:lnSpc>
              <a:buFont typeface="Arial"/>
              <a:buChar char="•"/>
            </a:pPr>
            <a:r>
              <a:rPr lang="en-US" sz="3399">
                <a:solidFill>
                  <a:srgbClr val="FFFFFF"/>
                </a:solidFill>
                <a:latin typeface="Canva Sans"/>
              </a:rPr>
              <a:t>Further</a:t>
            </a:r>
            <a:r>
              <a:rPr lang="en-US" sz="3399">
                <a:solidFill>
                  <a:srgbClr val="FFFFFF"/>
                </a:solidFill>
                <a:latin typeface="Canva Sans"/>
              </a:rPr>
              <a:t>, we only train the regression layer, for which we trained only the regression layers. Also, we calculate the losses between the regression output and the image caption representation.</a:t>
            </a:r>
          </a:p>
          <a:p>
            <a:pPr algn="l" marL="734059" indent="-367030" lvl="1">
              <a:lnSpc>
                <a:spcPts val="4759"/>
              </a:lnSpc>
              <a:buFont typeface="Arial"/>
              <a:buChar char="•"/>
            </a:pPr>
            <a:r>
              <a:rPr lang="en-US" sz="3399">
                <a:solidFill>
                  <a:srgbClr val="FFFFFF"/>
                </a:solidFill>
                <a:latin typeface="Canva Sans"/>
              </a:rPr>
              <a:t>Both times we use CosineProximityLoss, and the losses are calculated separately.</a:t>
            </a:r>
          </a:p>
        </p:txBody>
      </p:sp>
      <p:sp>
        <p:nvSpPr>
          <p:cNvPr name="Freeform 4" id="4"/>
          <p:cNvSpPr/>
          <p:nvPr/>
        </p:nvSpPr>
        <p:spPr>
          <a:xfrm flipH="false" flipV="false" rot="0">
            <a:off x="12535902"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5522676" y="1628775"/>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ABSTRACT</a:t>
            </a:r>
          </a:p>
        </p:txBody>
      </p:sp>
      <p:sp>
        <p:nvSpPr>
          <p:cNvPr name="TextBox 3" id="3"/>
          <p:cNvSpPr txBox="true"/>
          <p:nvPr/>
        </p:nvSpPr>
        <p:spPr>
          <a:xfrm rot="0">
            <a:off x="2743550" y="4393374"/>
            <a:ext cx="12800899" cy="3249518"/>
          </a:xfrm>
          <a:prstGeom prst="rect">
            <a:avLst/>
          </a:prstGeom>
        </p:spPr>
        <p:txBody>
          <a:bodyPr anchor="t" rtlCol="false" tIns="0" lIns="0" bIns="0" rIns="0">
            <a:spAutoFit/>
          </a:bodyPr>
          <a:lstStyle/>
          <a:p>
            <a:pPr algn="ctr">
              <a:lnSpc>
                <a:spcPts val="5131"/>
              </a:lnSpc>
            </a:pPr>
            <a:r>
              <a:rPr lang="en-US" sz="3665">
                <a:solidFill>
                  <a:srgbClr val="FFFFFF"/>
                </a:solidFill>
                <a:latin typeface="Poppins Light"/>
                <a:ea typeface="Poppins Light"/>
              </a:rPr>
              <a:t>﻿This project is based off of the "Brain2Word" paper, which aimed at predicting the word given the fMRI data of a participant when shown a particular word. In this project, we reconstructed the code of the paper, and extended the implementation to images as well. </a:t>
            </a:r>
          </a:p>
        </p:txBody>
      </p:sp>
      <p:sp>
        <p:nvSpPr>
          <p:cNvPr name="AutoShape 4" id="4"/>
          <p:cNvSpPr/>
          <p:nvPr/>
        </p:nvSpPr>
        <p:spPr>
          <a:xfrm flipV="true">
            <a:off x="5683629" y="3137877"/>
            <a:ext cx="6920742" cy="1905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2480853">
            <a:off x="-1847259" y="8697083"/>
            <a:ext cx="4713528" cy="4033530"/>
          </a:xfrm>
          <a:custGeom>
            <a:avLst/>
            <a:gdLst/>
            <a:ahLst/>
            <a:cxnLst/>
            <a:rect r="r" b="b" t="t" l="l"/>
            <a:pathLst>
              <a:path h="4033530" w="4713528">
                <a:moveTo>
                  <a:pt x="0" y="0"/>
                </a:moveTo>
                <a:lnTo>
                  <a:pt x="4713528" y="0"/>
                </a:lnTo>
                <a:lnTo>
                  <a:pt x="4713528" y="4033530"/>
                </a:lnTo>
                <a:lnTo>
                  <a:pt x="0" y="4033530"/>
                </a:lnTo>
                <a:lnTo>
                  <a:pt x="0" y="0"/>
                </a:lnTo>
                <a:close/>
              </a:path>
            </a:pathLst>
          </a:custGeom>
          <a:blipFill>
            <a:blip r:embed="rId3"/>
            <a:stretch>
              <a:fillRect l="0" t="0" r="0" b="0"/>
            </a:stretch>
          </a:blipFill>
        </p:spPr>
      </p:sp>
      <p:sp>
        <p:nvSpPr>
          <p:cNvPr name="Freeform 6" id="6"/>
          <p:cNvSpPr/>
          <p:nvPr/>
        </p:nvSpPr>
        <p:spPr>
          <a:xfrm flipH="false" flipV="false" rot="0">
            <a:off x="15148450" y="-2466359"/>
            <a:ext cx="6819964" cy="5836080"/>
          </a:xfrm>
          <a:custGeom>
            <a:avLst/>
            <a:gdLst/>
            <a:ahLst/>
            <a:cxnLst/>
            <a:rect r="r" b="b" t="t" l="l"/>
            <a:pathLst>
              <a:path h="5836080" w="6819964">
                <a:moveTo>
                  <a:pt x="0" y="0"/>
                </a:moveTo>
                <a:lnTo>
                  <a:pt x="6819964" y="0"/>
                </a:lnTo>
                <a:lnTo>
                  <a:pt x="6819964" y="5836080"/>
                </a:lnTo>
                <a:lnTo>
                  <a:pt x="0" y="5836080"/>
                </a:lnTo>
                <a:lnTo>
                  <a:pt x="0" y="0"/>
                </a:lnTo>
                <a:close/>
              </a:path>
            </a:pathLst>
          </a:custGeom>
          <a:blipFill>
            <a:blip r:embed="rId3"/>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666875"/>
            <a:ext cx="13490440"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VARIATION 2</a:t>
            </a:r>
          </a:p>
        </p:txBody>
      </p:sp>
      <p:sp>
        <p:nvSpPr>
          <p:cNvPr name="TextBox 3" id="3"/>
          <p:cNvSpPr txBox="true"/>
          <p:nvPr/>
        </p:nvSpPr>
        <p:spPr>
          <a:xfrm rot="0">
            <a:off x="1028700" y="3505667"/>
            <a:ext cx="15782927" cy="53809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rPr>
              <a:t> Pre-training (autoencoder) and then both autoencoder along with regression</a:t>
            </a:r>
          </a:p>
          <a:p>
            <a:pPr algn="l" marL="734059" indent="-367030" lvl="1">
              <a:lnSpc>
                <a:spcPts val="4759"/>
              </a:lnSpc>
              <a:buFont typeface="Arial"/>
              <a:buChar char="•"/>
            </a:pPr>
            <a:r>
              <a:rPr lang="en-US" sz="3399">
                <a:solidFill>
                  <a:srgbClr val="FFFFFF"/>
                </a:solidFill>
                <a:latin typeface="Canva Sans"/>
              </a:rPr>
              <a:t>For this variation, we pre-train by first training all the layers. In this, we try to reconstruct the fMRI data and calculate the loss between the autoencoder output and the fMRI data.</a:t>
            </a:r>
          </a:p>
          <a:p>
            <a:pPr algn="l" marL="734059" indent="-367030" lvl="1">
              <a:lnSpc>
                <a:spcPts val="4759"/>
              </a:lnSpc>
              <a:buFont typeface="Arial"/>
              <a:buChar char="•"/>
            </a:pPr>
            <a:r>
              <a:rPr lang="en-US" sz="3399">
                <a:solidFill>
                  <a:srgbClr val="FFFFFF"/>
                </a:solidFill>
                <a:latin typeface="Canva Sans"/>
              </a:rPr>
              <a:t>Further</a:t>
            </a:r>
            <a:r>
              <a:rPr lang="en-US" sz="3399">
                <a:solidFill>
                  <a:srgbClr val="FFFFFF"/>
                </a:solidFill>
                <a:latin typeface="Canva Sans"/>
              </a:rPr>
              <a:t>, we train again for a combined loss between autoencoder and the regression.</a:t>
            </a:r>
          </a:p>
          <a:p>
            <a:pPr algn="l" marL="734059" indent="-367030" lvl="1">
              <a:lnSpc>
                <a:spcPts val="4759"/>
              </a:lnSpc>
              <a:buFont typeface="Arial"/>
              <a:buChar char="•"/>
            </a:pPr>
            <a:r>
              <a:rPr lang="en-US" sz="3399">
                <a:solidFill>
                  <a:srgbClr val="FFFFFF"/>
                </a:solidFill>
                <a:latin typeface="Canva Sans"/>
              </a:rPr>
              <a:t>W</a:t>
            </a:r>
            <a:r>
              <a:rPr lang="en-US" sz="3399">
                <a:solidFill>
                  <a:srgbClr val="FFFFFF"/>
                </a:solidFill>
                <a:latin typeface="Canva Sans"/>
              </a:rPr>
              <a:t>e use CosineProximity Loss both the times.</a:t>
            </a:r>
          </a:p>
          <a:p>
            <a:pPr algn="l">
              <a:lnSpc>
                <a:spcPts val="4759"/>
              </a:lnSpc>
            </a:pPr>
          </a:p>
        </p:txBody>
      </p:sp>
      <p:sp>
        <p:nvSpPr>
          <p:cNvPr name="Freeform 4" id="4"/>
          <p:cNvSpPr/>
          <p:nvPr/>
        </p:nvSpPr>
        <p:spPr>
          <a:xfrm flipH="false" flipV="false" rot="0">
            <a:off x="12535902"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666875"/>
            <a:ext cx="13490440"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VARIATION 3</a:t>
            </a:r>
          </a:p>
        </p:txBody>
      </p:sp>
      <p:sp>
        <p:nvSpPr>
          <p:cNvPr name="TextBox 3" id="3"/>
          <p:cNvSpPr txBox="true"/>
          <p:nvPr/>
        </p:nvSpPr>
        <p:spPr>
          <a:xfrm rot="0">
            <a:off x="1028700" y="3561565"/>
            <a:ext cx="15782927" cy="53809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rPr>
              <a:t> Without pre-training</a:t>
            </a:r>
          </a:p>
          <a:p>
            <a:pPr algn="l" marL="734059" indent="-367030" lvl="1">
              <a:lnSpc>
                <a:spcPts val="4759"/>
              </a:lnSpc>
              <a:buFont typeface="Arial"/>
              <a:buChar char="•"/>
            </a:pPr>
            <a:r>
              <a:rPr lang="en-US" sz="3399">
                <a:solidFill>
                  <a:srgbClr val="FFFFFF"/>
                </a:solidFill>
                <a:latin typeface="Canva Sans"/>
              </a:rPr>
              <a:t>For this variation, we directly train autoencoder and regression at once and the losses are calculated and added together.</a:t>
            </a:r>
          </a:p>
          <a:p>
            <a:pPr algn="l" marL="734059" indent="-367030" lvl="1">
              <a:lnSpc>
                <a:spcPts val="4759"/>
              </a:lnSpc>
              <a:buFont typeface="Arial"/>
              <a:buChar char="•"/>
            </a:pPr>
            <a:r>
              <a:rPr lang="en-US" sz="3399">
                <a:solidFill>
                  <a:srgbClr val="FFFFFF"/>
                </a:solidFill>
                <a:latin typeface="Canva Sans"/>
              </a:rPr>
              <a:t>Similar to the previous variations we try to reconstruct the fMRI data and calculate the loss between the autoencoder output and the fMRI data along with the loss for the regression output and the image caption embeddings.</a:t>
            </a:r>
          </a:p>
          <a:p>
            <a:pPr algn="l" marL="734059" indent="-367030" lvl="1">
              <a:lnSpc>
                <a:spcPts val="4759"/>
              </a:lnSpc>
              <a:buFont typeface="Arial"/>
              <a:buChar char="•"/>
            </a:pPr>
            <a:r>
              <a:rPr lang="en-US" sz="3399">
                <a:solidFill>
                  <a:srgbClr val="FFFFFF"/>
                </a:solidFill>
                <a:latin typeface="Canva Sans"/>
              </a:rPr>
              <a:t>W</a:t>
            </a:r>
            <a:r>
              <a:rPr lang="en-US" sz="3399">
                <a:solidFill>
                  <a:srgbClr val="FFFFFF"/>
                </a:solidFill>
                <a:latin typeface="Canva Sans"/>
              </a:rPr>
              <a:t>e use CosineProximityLoss as the loss function for the same.</a:t>
            </a:r>
          </a:p>
          <a:p>
            <a:pPr algn="l">
              <a:lnSpc>
                <a:spcPts val="4759"/>
              </a:lnSpc>
            </a:pPr>
          </a:p>
        </p:txBody>
      </p:sp>
      <p:sp>
        <p:nvSpPr>
          <p:cNvPr name="Freeform 4" id="4"/>
          <p:cNvSpPr/>
          <p:nvPr/>
        </p:nvSpPr>
        <p:spPr>
          <a:xfrm flipH="false" flipV="false" rot="0">
            <a:off x="12535902"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1666875"/>
            <a:ext cx="7242648" cy="1507076"/>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FFFFFF"/>
                </a:solidFill>
                <a:latin typeface="Computer Says No"/>
              </a:rPr>
              <a:t>AUGMENTATION</a:t>
            </a:r>
          </a:p>
        </p:txBody>
      </p:sp>
      <p:sp>
        <p:nvSpPr>
          <p:cNvPr name="TextBox 3" id="3"/>
          <p:cNvSpPr txBox="true"/>
          <p:nvPr/>
        </p:nvSpPr>
        <p:spPr>
          <a:xfrm rot="0">
            <a:off x="1028700" y="3278558"/>
            <a:ext cx="15947597" cy="65811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We also experimented with image augmentations to increase our training dataset since the model could not fit less represented images.</a:t>
            </a:r>
          </a:p>
          <a:p>
            <a:pPr algn="l" marL="734059" indent="-367030" lvl="1">
              <a:lnSpc>
                <a:spcPts val="4759"/>
              </a:lnSpc>
              <a:buFont typeface="Arial"/>
              <a:buChar char="•"/>
            </a:pPr>
            <a:r>
              <a:rPr lang="en-US" sz="3399">
                <a:solidFill>
                  <a:srgbClr val="FFFFFF"/>
                </a:solidFill>
                <a:latin typeface="Canva Sans"/>
              </a:rPr>
              <a:t>We augmented every image 4 times by randomly flipping, cropping, brightening, contrasting, and adding Gaussian blur. </a:t>
            </a:r>
          </a:p>
          <a:p>
            <a:pPr algn="l" marL="734059" indent="-367030" lvl="1">
              <a:lnSpc>
                <a:spcPts val="4759"/>
              </a:lnSpc>
              <a:buFont typeface="Arial"/>
              <a:buChar char="•"/>
            </a:pPr>
            <a:r>
              <a:rPr lang="en-US" sz="3399">
                <a:solidFill>
                  <a:srgbClr val="FFFFFF"/>
                </a:solidFill>
                <a:latin typeface="Canva Sans"/>
              </a:rPr>
              <a:t>The results were not that good, many of our models showed signs of overfitting giving </a:t>
            </a:r>
            <a:r>
              <a:rPr lang="en-US" sz="3399">
                <a:solidFill>
                  <a:srgbClr val="FFFFFF"/>
                </a:solidFill>
                <a:latin typeface="Canva Sans Bold"/>
              </a:rPr>
              <a:t>good results</a:t>
            </a:r>
            <a:r>
              <a:rPr lang="en-US" sz="3399">
                <a:solidFill>
                  <a:srgbClr val="FFFFFF"/>
                </a:solidFill>
                <a:latin typeface="Canva Sans"/>
              </a:rPr>
              <a:t> for commonly represented images like kitchen and food and </a:t>
            </a:r>
            <a:r>
              <a:rPr lang="en-US" sz="3399">
                <a:solidFill>
                  <a:srgbClr val="FFFFFF"/>
                </a:solidFill>
                <a:latin typeface="Canva Sans Bold"/>
              </a:rPr>
              <a:t>bad results</a:t>
            </a:r>
            <a:r>
              <a:rPr lang="en-US" sz="3399">
                <a:solidFill>
                  <a:srgbClr val="FFFFFF"/>
                </a:solidFill>
                <a:latin typeface="Canva Sans"/>
              </a:rPr>
              <a:t> for less commonly represented images like toy and bear.</a:t>
            </a:r>
          </a:p>
          <a:p>
            <a:pPr algn="l" marL="734059" indent="-367030" lvl="1">
              <a:lnSpc>
                <a:spcPts val="4759"/>
              </a:lnSpc>
              <a:buFont typeface="Arial"/>
              <a:buChar char="•"/>
            </a:pPr>
            <a:r>
              <a:rPr lang="en-US" sz="3399">
                <a:solidFill>
                  <a:srgbClr val="FFFFFF"/>
                </a:solidFill>
                <a:latin typeface="Canva Sans"/>
              </a:rPr>
              <a:t>This may be due to our model trying to fit only those images that are more commonly represented images as we increase the augmentation every image.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1737" y="-175283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7242648"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DIFFUSION</a:t>
            </a:r>
          </a:p>
        </p:txBody>
      </p:sp>
      <p:sp>
        <p:nvSpPr>
          <p:cNvPr name="TextBox 4" id="4"/>
          <p:cNvSpPr txBox="true"/>
          <p:nvPr/>
        </p:nvSpPr>
        <p:spPr>
          <a:xfrm rot="0">
            <a:off x="755547" y="3107276"/>
            <a:ext cx="16503753" cy="53809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CLIP Guided Text2img: Built on top of Stable Diffusion</a:t>
            </a:r>
          </a:p>
          <a:p>
            <a:pPr algn="l">
              <a:lnSpc>
                <a:spcPts val="4759"/>
              </a:lnSpc>
            </a:pPr>
            <a:r>
              <a:rPr lang="en-US" sz="3399">
                <a:solidFill>
                  <a:srgbClr val="FFFFFF"/>
                </a:solidFill>
                <a:latin typeface="Canva Sans"/>
              </a:rPr>
              <a:t>       and being trained on CLIP, it is able to retain semantic</a:t>
            </a:r>
          </a:p>
          <a:p>
            <a:pPr algn="l">
              <a:lnSpc>
                <a:spcPts val="4759"/>
              </a:lnSpc>
            </a:pPr>
            <a:r>
              <a:rPr lang="en-US" sz="3399">
                <a:solidFill>
                  <a:srgbClr val="FFFFFF"/>
                </a:solidFill>
                <a:latin typeface="Canva Sans"/>
              </a:rPr>
              <a:t>       information. </a:t>
            </a:r>
          </a:p>
          <a:p>
            <a:pPr algn="l">
              <a:lnSpc>
                <a:spcPts val="4759"/>
              </a:lnSpc>
            </a:pPr>
          </a:p>
          <a:p>
            <a:pPr algn="l" marL="734059" indent="-367030" lvl="1">
              <a:lnSpc>
                <a:spcPts val="4759"/>
              </a:lnSpc>
              <a:buFont typeface="Arial"/>
              <a:buChar char="•"/>
            </a:pPr>
            <a:r>
              <a:rPr lang="en-US" sz="3399">
                <a:solidFill>
                  <a:srgbClr val="FFFFFF"/>
                </a:solidFill>
                <a:latin typeface="Canva Sans"/>
              </a:rPr>
              <a:t>Training Data: Images extracted from GIFs from Neopets.com, filtered using CLIP ViT-B/32 for the best matching frame based on caption and GIF pairs.</a:t>
            </a:r>
          </a:p>
          <a:p>
            <a:pPr algn="l">
              <a:lnSpc>
                <a:spcPts val="4759"/>
              </a:lnSpc>
            </a:pPr>
          </a:p>
          <a:p>
            <a:pPr algn="l" marL="734059" indent="-367030" lvl="1">
              <a:lnSpc>
                <a:spcPts val="4759"/>
              </a:lnSpc>
              <a:buFont typeface="Arial"/>
              <a:buChar char="•"/>
            </a:pPr>
            <a:r>
              <a:rPr lang="en-US" sz="3399">
                <a:solidFill>
                  <a:srgbClr val="FFFFFF"/>
                </a:solidFill>
                <a:latin typeface="Canva Sans"/>
              </a:rPr>
              <a:t>Dataset: 1,950 images, approximately 100x100px, were used for training.</a:t>
            </a:r>
          </a:p>
          <a:p>
            <a:pPr algn="l">
              <a:lnSpc>
                <a:spcPts val="475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289811" y="1372482"/>
            <a:ext cx="13708378" cy="6631428"/>
          </a:xfrm>
          <a:custGeom>
            <a:avLst/>
            <a:gdLst/>
            <a:ahLst/>
            <a:cxnLst/>
            <a:rect r="r" b="b" t="t" l="l"/>
            <a:pathLst>
              <a:path h="6631428" w="13708378">
                <a:moveTo>
                  <a:pt x="0" y="0"/>
                </a:moveTo>
                <a:lnTo>
                  <a:pt x="13708378" y="0"/>
                </a:lnTo>
                <a:lnTo>
                  <a:pt x="13708378" y="6631428"/>
                </a:lnTo>
                <a:lnTo>
                  <a:pt x="0" y="6631428"/>
                </a:lnTo>
                <a:lnTo>
                  <a:pt x="0" y="0"/>
                </a:lnTo>
                <a:close/>
              </a:path>
            </a:pathLst>
          </a:custGeom>
          <a:blipFill>
            <a:blip r:embed="rId2"/>
            <a:stretch>
              <a:fillRect l="0" t="0" r="0" b="0"/>
            </a:stretch>
          </a:blipFill>
        </p:spPr>
      </p:sp>
      <p:sp>
        <p:nvSpPr>
          <p:cNvPr name="TextBox 3" id="3"/>
          <p:cNvSpPr txBox="true"/>
          <p:nvPr/>
        </p:nvSpPr>
        <p:spPr>
          <a:xfrm rot="0">
            <a:off x="3452274" y="8273840"/>
            <a:ext cx="11383452" cy="984724"/>
          </a:xfrm>
          <a:prstGeom prst="rect">
            <a:avLst/>
          </a:prstGeom>
        </p:spPr>
        <p:txBody>
          <a:bodyPr anchor="t" rtlCol="false" tIns="0" lIns="0" bIns="0" rIns="0">
            <a:spAutoFit/>
          </a:bodyPr>
          <a:lstStyle/>
          <a:p>
            <a:pPr algn="ctr">
              <a:lnSpc>
                <a:spcPts val="3998"/>
              </a:lnSpc>
            </a:pPr>
            <a:r>
              <a:rPr lang="en-US" sz="2856">
                <a:solidFill>
                  <a:srgbClr val="FFFFFF"/>
                </a:solidFill>
                <a:latin typeface="Canva Sans"/>
              </a:rPr>
              <a:t>Inferencing using the predicted clip embedding </a:t>
            </a:r>
          </a:p>
          <a:p>
            <a:pPr algn="ctr">
              <a:lnSpc>
                <a:spcPts val="3998"/>
              </a:lnSpc>
            </a:pPr>
            <a:r>
              <a:rPr lang="en-US" sz="2856">
                <a:solidFill>
                  <a:srgbClr val="FFFFFF"/>
                </a:solidFill>
                <a:latin typeface="Canva Sans"/>
              </a:rPr>
              <a:t>generated by our model</a:t>
            </a:r>
          </a:p>
        </p:txBody>
      </p:sp>
      <p:sp>
        <p:nvSpPr>
          <p:cNvPr name="Freeform 4" id="4"/>
          <p:cNvSpPr/>
          <p:nvPr/>
        </p:nvSpPr>
        <p:spPr>
          <a:xfrm flipH="false" flipV="false" rot="0">
            <a:off x="-2207476" y="770396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3"/>
            <a:stretch>
              <a:fillRect l="0" t="0" r="0" b="0"/>
            </a:stretch>
          </a:blipFill>
        </p:spPr>
      </p:sp>
      <p:sp>
        <p:nvSpPr>
          <p:cNvPr name="Freeform 5" id="5"/>
          <p:cNvSpPr/>
          <p:nvPr/>
        </p:nvSpPr>
        <p:spPr>
          <a:xfrm flipH="false" flipV="false" rot="0">
            <a:off x="-1580460" y="-1225364"/>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4"/>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1737" y="-175283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883240" y="1259872"/>
            <a:ext cx="9334932"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EVALUATION TASKS</a:t>
            </a:r>
          </a:p>
        </p:txBody>
      </p:sp>
      <p:sp>
        <p:nvSpPr>
          <p:cNvPr name="TextBox 4" id="4"/>
          <p:cNvSpPr txBox="true"/>
          <p:nvPr/>
        </p:nvSpPr>
        <p:spPr>
          <a:xfrm rot="0">
            <a:off x="883240" y="3686647"/>
            <a:ext cx="15875253" cy="35807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After passing fMRI data through the model, we get</a:t>
            </a:r>
          </a:p>
          <a:p>
            <a:pPr algn="l">
              <a:lnSpc>
                <a:spcPts val="4759"/>
              </a:lnSpc>
            </a:pPr>
            <a:r>
              <a:rPr lang="en-US" sz="3399">
                <a:solidFill>
                  <a:srgbClr val="FFFFFF"/>
                </a:solidFill>
                <a:latin typeface="Canva Sans"/>
              </a:rPr>
              <a:t>       the corresponding CLIP embeddings, which we use in the following tasks:</a:t>
            </a:r>
          </a:p>
          <a:p>
            <a:pPr algn="l" marL="1468119" indent="-489373" lvl="2">
              <a:lnSpc>
                <a:spcPts val="4759"/>
              </a:lnSpc>
              <a:buFont typeface="Arial"/>
              <a:buChar char="⚬"/>
            </a:pPr>
            <a:r>
              <a:rPr lang="en-US" sz="3399">
                <a:solidFill>
                  <a:srgbClr val="FFFFFF"/>
                </a:solidFill>
                <a:latin typeface="Canva Sans"/>
              </a:rPr>
              <a:t>W</a:t>
            </a:r>
            <a:r>
              <a:rPr lang="en-US" sz="3399">
                <a:solidFill>
                  <a:srgbClr val="FFFFFF"/>
                </a:solidFill>
                <a:latin typeface="Canva Sans"/>
              </a:rPr>
              <a:t>e use cosine similarity to find out the closest images to it in the</a:t>
            </a:r>
          </a:p>
          <a:p>
            <a:pPr algn="l">
              <a:lnSpc>
                <a:spcPts val="4759"/>
              </a:lnSpc>
            </a:pPr>
            <a:r>
              <a:rPr lang="en-US" sz="3399">
                <a:solidFill>
                  <a:srgbClr val="FFFFFF"/>
                </a:solidFill>
                <a:latin typeface="Canva Sans"/>
              </a:rPr>
              <a:t>              BOLD5000 COCO dataset.</a:t>
            </a:r>
          </a:p>
          <a:p>
            <a:pPr algn="l" marL="1468119" indent="-489373" lvl="2">
              <a:lnSpc>
                <a:spcPts val="4759"/>
              </a:lnSpc>
              <a:buFont typeface="Arial"/>
              <a:buChar char="⚬"/>
            </a:pPr>
            <a:r>
              <a:rPr lang="en-US" sz="3399">
                <a:solidFill>
                  <a:srgbClr val="FFFFFF"/>
                </a:solidFill>
                <a:latin typeface="Canva Sans"/>
              </a:rPr>
              <a:t>Finding the best caption for the image.</a:t>
            </a:r>
          </a:p>
          <a:p>
            <a:pPr algn="l" marL="1468119" indent="-489373" lvl="2">
              <a:lnSpc>
                <a:spcPts val="4759"/>
              </a:lnSpc>
              <a:buFont typeface="Arial"/>
              <a:buChar char="⚬"/>
            </a:pPr>
            <a:r>
              <a:rPr lang="en-US" sz="3399">
                <a:solidFill>
                  <a:srgbClr val="FFFFFF"/>
                </a:solidFill>
                <a:latin typeface="Canva Sans"/>
              </a:rPr>
              <a:t>Image reconstruction.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1737" y="-175283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9334932"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CLOSEST IMAGE</a:t>
            </a:r>
          </a:p>
        </p:txBody>
      </p:sp>
      <p:sp>
        <p:nvSpPr>
          <p:cNvPr name="TextBox 4" id="4"/>
          <p:cNvSpPr txBox="true"/>
          <p:nvPr/>
        </p:nvSpPr>
        <p:spPr>
          <a:xfrm rot="0">
            <a:off x="883240" y="3686647"/>
            <a:ext cx="16201592" cy="41808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For finding out the closest image, we calculate the cosine</a:t>
            </a:r>
          </a:p>
          <a:p>
            <a:pPr algn="l">
              <a:lnSpc>
                <a:spcPts val="4759"/>
              </a:lnSpc>
            </a:pPr>
            <a:r>
              <a:rPr lang="en-US" sz="3399">
                <a:solidFill>
                  <a:srgbClr val="FFFFFF"/>
                </a:solidFill>
                <a:latin typeface="Canva Sans"/>
              </a:rPr>
              <a:t>       similarity between the CLIP embeddings outputted from our model</a:t>
            </a:r>
          </a:p>
          <a:p>
            <a:pPr algn="l">
              <a:lnSpc>
                <a:spcPts val="4759"/>
              </a:lnSpc>
            </a:pPr>
            <a:r>
              <a:rPr lang="en-US" sz="3399">
                <a:solidFill>
                  <a:srgbClr val="FFFFFF"/>
                </a:solidFill>
                <a:latin typeface="Canva Sans"/>
              </a:rPr>
              <a:t>       and the CLIP embeddings of images of the COCO images in the BOLD5000</a:t>
            </a:r>
          </a:p>
          <a:p>
            <a:pPr algn="l">
              <a:lnSpc>
                <a:spcPts val="4759"/>
              </a:lnSpc>
            </a:pPr>
            <a:r>
              <a:rPr lang="en-US" sz="3399">
                <a:solidFill>
                  <a:srgbClr val="FFFFFF"/>
                </a:solidFill>
                <a:latin typeface="Canva Sans"/>
              </a:rPr>
              <a:t>       </a:t>
            </a:r>
            <a:r>
              <a:rPr lang="en-US" sz="3399">
                <a:solidFill>
                  <a:srgbClr val="FFFFFF"/>
                </a:solidFill>
                <a:latin typeface="Canva Sans"/>
              </a:rPr>
              <a:t>dataset.</a:t>
            </a:r>
          </a:p>
          <a:p>
            <a:pPr algn="l">
              <a:lnSpc>
                <a:spcPts val="4759"/>
              </a:lnSpc>
            </a:pPr>
          </a:p>
          <a:p>
            <a:pPr algn="l" marL="734059" indent="-367030" lvl="1">
              <a:lnSpc>
                <a:spcPts val="4759"/>
              </a:lnSpc>
              <a:buFont typeface="Arial"/>
              <a:buChar char="•"/>
            </a:pPr>
            <a:r>
              <a:rPr lang="en-US" sz="3399">
                <a:solidFill>
                  <a:srgbClr val="FFFFFF"/>
                </a:solidFill>
                <a:latin typeface="Canva Sans"/>
              </a:rPr>
              <a:t>We pick </a:t>
            </a:r>
            <a:r>
              <a:rPr lang="en-US" sz="3399">
                <a:solidFill>
                  <a:srgbClr val="FFFFFF"/>
                </a:solidFill>
                <a:latin typeface="Canva Sans"/>
              </a:rPr>
              <a:t>the image that shares the highest cosine similarity with the </a:t>
            </a:r>
          </a:p>
          <a:p>
            <a:pPr algn="l">
              <a:lnSpc>
                <a:spcPts val="4759"/>
              </a:lnSpc>
            </a:pPr>
            <a:r>
              <a:rPr lang="en-US" sz="3399">
                <a:solidFill>
                  <a:srgbClr val="FFFFFF"/>
                </a:solidFill>
                <a:latin typeface="Canva Sans"/>
              </a:rPr>
              <a:t>       outputted CLIP embedding.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1737" y="-175283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9334932"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CLOSEST CAPTION</a:t>
            </a:r>
          </a:p>
        </p:txBody>
      </p:sp>
      <p:sp>
        <p:nvSpPr>
          <p:cNvPr name="TextBox 4" id="4"/>
          <p:cNvSpPr txBox="true"/>
          <p:nvPr/>
        </p:nvSpPr>
        <p:spPr>
          <a:xfrm rot="0">
            <a:off x="883240" y="3686647"/>
            <a:ext cx="17404760" cy="35807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CLIP maps texts and images into the same latent space, so</a:t>
            </a:r>
          </a:p>
          <a:p>
            <a:pPr algn="l">
              <a:lnSpc>
                <a:spcPts val="4759"/>
              </a:lnSpc>
            </a:pPr>
            <a:r>
              <a:rPr lang="en-US" sz="3399">
                <a:solidFill>
                  <a:srgbClr val="FFFFFF"/>
                </a:solidFill>
                <a:latin typeface="Canva Sans"/>
              </a:rPr>
              <a:t>       we took the caption that had the highest cosine similarity with the</a:t>
            </a:r>
          </a:p>
          <a:p>
            <a:pPr algn="l">
              <a:lnSpc>
                <a:spcPts val="4759"/>
              </a:lnSpc>
            </a:pPr>
            <a:r>
              <a:rPr lang="en-US" sz="3399">
                <a:solidFill>
                  <a:srgbClr val="FFFFFF"/>
                </a:solidFill>
                <a:latin typeface="Canva Sans"/>
              </a:rPr>
              <a:t>       outputted CLIP embedding.</a:t>
            </a:r>
          </a:p>
          <a:p>
            <a:pPr algn="l">
              <a:lnSpc>
                <a:spcPts val="4759"/>
              </a:lnSpc>
            </a:pPr>
          </a:p>
          <a:p>
            <a:pPr algn="l" marL="734059" indent="-367030" lvl="1">
              <a:lnSpc>
                <a:spcPts val="4759"/>
              </a:lnSpc>
              <a:buFont typeface="Arial"/>
              <a:buChar char="•"/>
            </a:pPr>
            <a:r>
              <a:rPr lang="en-US" sz="3399">
                <a:solidFill>
                  <a:srgbClr val="FFFFFF"/>
                </a:solidFill>
                <a:latin typeface="Canva Sans"/>
              </a:rPr>
              <a:t>These captions are all the captions present in the COCO dataset. So, this allows us to see how far/ close the output of the model is to the original caption.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1737" y="-175283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31097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IMAGE RECONSTRUCTION</a:t>
            </a:r>
          </a:p>
        </p:txBody>
      </p:sp>
      <p:sp>
        <p:nvSpPr>
          <p:cNvPr name="TextBox 4" id="4"/>
          <p:cNvSpPr txBox="true"/>
          <p:nvPr/>
        </p:nvSpPr>
        <p:spPr>
          <a:xfrm rot="0">
            <a:off x="883240" y="3686647"/>
            <a:ext cx="15525967" cy="35807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For image reconstruction, we use the outputted CLIP </a:t>
            </a:r>
          </a:p>
          <a:p>
            <a:pPr algn="l">
              <a:lnSpc>
                <a:spcPts val="4759"/>
              </a:lnSpc>
            </a:pPr>
            <a:r>
              <a:rPr lang="en-US" sz="3399">
                <a:solidFill>
                  <a:srgbClr val="FFFFFF"/>
                </a:solidFill>
                <a:latin typeface="Canva Sans"/>
              </a:rPr>
              <a:t>       embedding.</a:t>
            </a:r>
          </a:p>
          <a:p>
            <a:pPr algn="l">
              <a:lnSpc>
                <a:spcPts val="4759"/>
              </a:lnSpc>
            </a:pPr>
          </a:p>
          <a:p>
            <a:pPr algn="l" marL="734059" indent="-367030" lvl="1">
              <a:lnSpc>
                <a:spcPts val="4759"/>
              </a:lnSpc>
              <a:buFont typeface="Arial"/>
              <a:buChar char="•"/>
            </a:pPr>
            <a:r>
              <a:rPr lang="en-US" sz="3399">
                <a:solidFill>
                  <a:srgbClr val="FFFFFF"/>
                </a:solidFill>
                <a:latin typeface="Canva Sans"/>
              </a:rPr>
              <a:t>With the help of the diffusion model, mentioned earlier we reconstruct </a:t>
            </a:r>
          </a:p>
          <a:p>
            <a:pPr algn="l">
              <a:lnSpc>
                <a:spcPts val="4759"/>
              </a:lnSpc>
            </a:pPr>
            <a:r>
              <a:rPr lang="en-US" sz="3399">
                <a:solidFill>
                  <a:srgbClr val="FFFFFF"/>
                </a:solidFill>
                <a:latin typeface="Canva Sans"/>
              </a:rPr>
              <a:t>       </a:t>
            </a:r>
            <a:r>
              <a:rPr lang="en-US" sz="3399">
                <a:solidFill>
                  <a:srgbClr val="FFFFFF"/>
                </a:solidFill>
                <a:latin typeface="Canva Sans"/>
              </a:rPr>
              <a:t>the images using the outputted CLIP embeddings.</a:t>
            </a:r>
          </a:p>
          <a:p>
            <a:pPr algn="l">
              <a:lnSpc>
                <a:spcPts val="4759"/>
              </a:lnSpc>
            </a:pPr>
            <a:r>
              <a:rPr lang="en-US" sz="3399">
                <a:solidFill>
                  <a:srgbClr val="FFFFFF"/>
                </a:solidFill>
                <a:latin typeface="Canva Sans"/>
              </a:rPr>
              <a:t>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736551" y="1695335"/>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69441" y="4547022"/>
            <a:ext cx="9935200" cy="2069188"/>
          </a:xfrm>
          <a:prstGeom prst="rect">
            <a:avLst/>
          </a:prstGeom>
        </p:spPr>
        <p:txBody>
          <a:bodyPr anchor="t" rtlCol="false" tIns="0" lIns="0" bIns="0" rIns="0">
            <a:spAutoFit/>
          </a:bodyPr>
          <a:lstStyle/>
          <a:p>
            <a:pPr algn="ctr" marL="0" indent="0" lvl="0">
              <a:lnSpc>
                <a:spcPts val="13923"/>
              </a:lnSpc>
              <a:spcBef>
                <a:spcPct val="0"/>
              </a:spcBef>
            </a:pPr>
            <a:r>
              <a:rPr lang="en-US" sz="19338">
                <a:solidFill>
                  <a:srgbClr val="6866E1"/>
                </a:solidFill>
                <a:latin typeface="Computer Says No"/>
              </a:rPr>
              <a:t>RESULTS</a:t>
            </a:r>
          </a:p>
        </p:txBody>
      </p:sp>
      <p:sp>
        <p:nvSpPr>
          <p:cNvPr name="Freeform 4" id="4"/>
          <p:cNvSpPr/>
          <p:nvPr/>
        </p:nvSpPr>
        <p:spPr>
          <a:xfrm flipH="false" flipV="false" rot="0">
            <a:off x="-1865998" y="81044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3"/>
            <a:stretch>
              <a:fillRect l="0" t="0" r="0" b="0"/>
            </a:stretch>
          </a:blipFill>
        </p:spPr>
      </p:sp>
      <p:sp>
        <p:nvSpPr>
          <p:cNvPr name="Freeform 5" id="5"/>
          <p:cNvSpPr/>
          <p:nvPr/>
        </p:nvSpPr>
        <p:spPr>
          <a:xfrm flipH="false" flipV="false" rot="0">
            <a:off x="-1580460" y="-579576"/>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5522676" y="1666875"/>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AutoShape 3" id="3"/>
          <p:cNvSpPr/>
          <p:nvPr/>
        </p:nvSpPr>
        <p:spPr>
          <a:xfrm flipV="true">
            <a:off x="5683629" y="3137877"/>
            <a:ext cx="6920742" cy="1905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482724" y="3385796"/>
            <a:ext cx="15151813" cy="5718513"/>
          </a:xfrm>
          <a:prstGeom prst="rect">
            <a:avLst/>
          </a:prstGeom>
        </p:spPr>
        <p:txBody>
          <a:bodyPr anchor="t" rtlCol="false" tIns="0" lIns="0" bIns="0" rIns="0">
            <a:spAutoFit/>
          </a:bodyPr>
          <a:lstStyle/>
          <a:p>
            <a:pPr algn="just" marL="777238" indent="-388619" lvl="1">
              <a:lnSpc>
                <a:spcPts val="5039"/>
              </a:lnSpc>
              <a:buFont typeface="Arial"/>
              <a:buChar char="•"/>
            </a:pPr>
            <a:r>
              <a:rPr lang="en-US" sz="3599">
                <a:solidFill>
                  <a:srgbClr val="FFFFFF"/>
                </a:solidFill>
                <a:latin typeface="Canva Sans"/>
              </a:rPr>
              <a:t>Functional magnetic resonance imaging (fMRI) is a valuable tool for studying brain activity related to cognitive tasks like language and visual perception.</a:t>
            </a:r>
          </a:p>
          <a:p>
            <a:pPr algn="just" marL="777238" indent="-388619" lvl="1">
              <a:lnSpc>
                <a:spcPts val="5039"/>
              </a:lnSpc>
              <a:buFont typeface="Arial"/>
              <a:buChar char="•"/>
            </a:pPr>
            <a:r>
              <a:rPr lang="en-US" sz="3599">
                <a:solidFill>
                  <a:srgbClr val="FFFFFF"/>
                </a:solidFill>
                <a:latin typeface="Canva Sans"/>
              </a:rPr>
              <a:t>"Brain2Word" paper, has used fMRI data to predict words from a set of 180 options, using a base model with four enhancements.</a:t>
            </a:r>
          </a:p>
          <a:p>
            <a:pPr algn="just" marL="777238" indent="-388619" lvl="1">
              <a:lnSpc>
                <a:spcPts val="5039"/>
              </a:lnSpc>
              <a:buFont typeface="Arial"/>
              <a:buChar char="•"/>
            </a:pPr>
            <a:r>
              <a:rPr lang="en-US" sz="3599">
                <a:solidFill>
                  <a:srgbClr val="FFFFFF"/>
                </a:solidFill>
                <a:latin typeface="Canva Sans"/>
              </a:rPr>
              <a:t>Our project extends this approach beyond words to images with a novel method called "Brain2CLIP."</a:t>
            </a:r>
          </a:p>
          <a:p>
            <a:pPr algn="just" marL="777238" indent="-388619" lvl="1">
              <a:lnSpc>
                <a:spcPts val="5039"/>
              </a:lnSpc>
              <a:buFont typeface="Arial"/>
              <a:buChar char="•"/>
            </a:pPr>
            <a:r>
              <a:rPr lang="en-US" sz="3599">
                <a:solidFill>
                  <a:srgbClr val="FFFFFF"/>
                </a:solidFill>
                <a:latin typeface="Canva Sans"/>
              </a:rPr>
              <a:t>By focusing on visual perception, we aim to reconstruct the image a subject is viewing based on their fMRI data.</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748583" y="1465566"/>
            <a:ext cx="1897393" cy="2502596"/>
          </a:xfrm>
          <a:custGeom>
            <a:avLst/>
            <a:gdLst/>
            <a:ahLst/>
            <a:cxnLst/>
            <a:rect r="r" b="b" t="t" l="l"/>
            <a:pathLst>
              <a:path h="2502596" w="1897393">
                <a:moveTo>
                  <a:pt x="0" y="0"/>
                </a:moveTo>
                <a:lnTo>
                  <a:pt x="1897393" y="0"/>
                </a:lnTo>
                <a:lnTo>
                  <a:pt x="1897393" y="2502596"/>
                </a:lnTo>
                <a:lnTo>
                  <a:pt x="0" y="2502596"/>
                </a:lnTo>
                <a:lnTo>
                  <a:pt x="0" y="0"/>
                </a:lnTo>
                <a:close/>
              </a:path>
            </a:pathLst>
          </a:custGeom>
          <a:blipFill>
            <a:blip r:embed="rId2"/>
            <a:stretch>
              <a:fillRect l="0" t="0" r="0" b="0"/>
            </a:stretch>
          </a:blipFill>
        </p:spPr>
      </p:sp>
      <p:sp>
        <p:nvSpPr>
          <p:cNvPr name="Freeform 3" id="3"/>
          <p:cNvSpPr/>
          <p:nvPr/>
        </p:nvSpPr>
        <p:spPr>
          <a:xfrm flipH="false" flipV="false" rot="0">
            <a:off x="3748583" y="4184365"/>
            <a:ext cx="1897393" cy="2548084"/>
          </a:xfrm>
          <a:custGeom>
            <a:avLst/>
            <a:gdLst/>
            <a:ahLst/>
            <a:cxnLst/>
            <a:rect r="r" b="b" t="t" l="l"/>
            <a:pathLst>
              <a:path h="2548084" w="1897393">
                <a:moveTo>
                  <a:pt x="0" y="0"/>
                </a:moveTo>
                <a:lnTo>
                  <a:pt x="1897393" y="0"/>
                </a:lnTo>
                <a:lnTo>
                  <a:pt x="1897393" y="2548084"/>
                </a:lnTo>
                <a:lnTo>
                  <a:pt x="0" y="2548084"/>
                </a:lnTo>
                <a:lnTo>
                  <a:pt x="0" y="0"/>
                </a:lnTo>
                <a:close/>
              </a:path>
            </a:pathLst>
          </a:custGeom>
          <a:blipFill>
            <a:blip r:embed="rId3"/>
            <a:stretch>
              <a:fillRect l="0" t="0" r="0" b="0"/>
            </a:stretch>
          </a:blipFill>
        </p:spPr>
      </p:sp>
      <p:sp>
        <p:nvSpPr>
          <p:cNvPr name="Freeform 4" id="4"/>
          <p:cNvSpPr/>
          <p:nvPr/>
        </p:nvSpPr>
        <p:spPr>
          <a:xfrm flipH="false" flipV="false" rot="0">
            <a:off x="5969826" y="1471569"/>
            <a:ext cx="1896072" cy="2502596"/>
          </a:xfrm>
          <a:custGeom>
            <a:avLst/>
            <a:gdLst/>
            <a:ahLst/>
            <a:cxnLst/>
            <a:rect r="r" b="b" t="t" l="l"/>
            <a:pathLst>
              <a:path h="2502596" w="1896072">
                <a:moveTo>
                  <a:pt x="0" y="0"/>
                </a:moveTo>
                <a:lnTo>
                  <a:pt x="1896072" y="0"/>
                </a:lnTo>
                <a:lnTo>
                  <a:pt x="1896072" y="2502596"/>
                </a:lnTo>
                <a:lnTo>
                  <a:pt x="0" y="2502596"/>
                </a:lnTo>
                <a:lnTo>
                  <a:pt x="0" y="0"/>
                </a:lnTo>
                <a:close/>
              </a:path>
            </a:pathLst>
          </a:custGeom>
          <a:blipFill>
            <a:blip r:embed="rId4"/>
            <a:stretch>
              <a:fillRect l="0" t="0" r="0" b="0"/>
            </a:stretch>
          </a:blipFill>
        </p:spPr>
      </p:sp>
      <p:sp>
        <p:nvSpPr>
          <p:cNvPr name="Freeform 5" id="5"/>
          <p:cNvSpPr/>
          <p:nvPr/>
        </p:nvSpPr>
        <p:spPr>
          <a:xfrm flipH="false" flipV="false" rot="0">
            <a:off x="5969826" y="4130780"/>
            <a:ext cx="1896072" cy="2607673"/>
          </a:xfrm>
          <a:custGeom>
            <a:avLst/>
            <a:gdLst/>
            <a:ahLst/>
            <a:cxnLst/>
            <a:rect r="r" b="b" t="t" l="l"/>
            <a:pathLst>
              <a:path h="2607673" w="1896072">
                <a:moveTo>
                  <a:pt x="0" y="0"/>
                </a:moveTo>
                <a:lnTo>
                  <a:pt x="1896072" y="0"/>
                </a:lnTo>
                <a:lnTo>
                  <a:pt x="1896072" y="2607672"/>
                </a:lnTo>
                <a:lnTo>
                  <a:pt x="0" y="2607672"/>
                </a:lnTo>
                <a:lnTo>
                  <a:pt x="0" y="0"/>
                </a:lnTo>
                <a:close/>
              </a:path>
            </a:pathLst>
          </a:custGeom>
          <a:blipFill>
            <a:blip r:embed="rId5"/>
            <a:stretch>
              <a:fillRect l="0" t="0" r="0" b="-5740"/>
            </a:stretch>
          </a:blipFill>
        </p:spPr>
      </p:sp>
      <p:sp>
        <p:nvSpPr>
          <p:cNvPr name="Freeform 6" id="6"/>
          <p:cNvSpPr/>
          <p:nvPr/>
        </p:nvSpPr>
        <p:spPr>
          <a:xfrm flipH="false" flipV="false" rot="0">
            <a:off x="8189748" y="1471569"/>
            <a:ext cx="1679231" cy="2502596"/>
          </a:xfrm>
          <a:custGeom>
            <a:avLst/>
            <a:gdLst/>
            <a:ahLst/>
            <a:cxnLst/>
            <a:rect r="r" b="b" t="t" l="l"/>
            <a:pathLst>
              <a:path h="2502596" w="1679231">
                <a:moveTo>
                  <a:pt x="0" y="0"/>
                </a:moveTo>
                <a:lnTo>
                  <a:pt x="1679231" y="0"/>
                </a:lnTo>
                <a:lnTo>
                  <a:pt x="1679231" y="2502596"/>
                </a:lnTo>
                <a:lnTo>
                  <a:pt x="0" y="2502596"/>
                </a:lnTo>
                <a:lnTo>
                  <a:pt x="0" y="0"/>
                </a:lnTo>
                <a:close/>
              </a:path>
            </a:pathLst>
          </a:custGeom>
          <a:blipFill>
            <a:blip r:embed="rId6"/>
            <a:stretch>
              <a:fillRect l="0" t="0" r="0" b="0"/>
            </a:stretch>
          </a:blipFill>
        </p:spPr>
      </p:sp>
      <p:sp>
        <p:nvSpPr>
          <p:cNvPr name="Freeform 7" id="7"/>
          <p:cNvSpPr/>
          <p:nvPr/>
        </p:nvSpPr>
        <p:spPr>
          <a:xfrm flipH="false" flipV="false" rot="0">
            <a:off x="8189748" y="4130780"/>
            <a:ext cx="1679231" cy="2548084"/>
          </a:xfrm>
          <a:custGeom>
            <a:avLst/>
            <a:gdLst/>
            <a:ahLst/>
            <a:cxnLst/>
            <a:rect r="r" b="b" t="t" l="l"/>
            <a:pathLst>
              <a:path h="2548084" w="1679231">
                <a:moveTo>
                  <a:pt x="0" y="0"/>
                </a:moveTo>
                <a:lnTo>
                  <a:pt x="1679231" y="0"/>
                </a:lnTo>
                <a:lnTo>
                  <a:pt x="1679231" y="2548084"/>
                </a:lnTo>
                <a:lnTo>
                  <a:pt x="0" y="2548084"/>
                </a:lnTo>
                <a:lnTo>
                  <a:pt x="0" y="0"/>
                </a:lnTo>
                <a:close/>
              </a:path>
            </a:pathLst>
          </a:custGeom>
          <a:blipFill>
            <a:blip r:embed="rId7"/>
            <a:stretch>
              <a:fillRect l="-21775" t="0" r="-83190" b="0"/>
            </a:stretch>
          </a:blipFill>
        </p:spPr>
      </p:sp>
      <p:sp>
        <p:nvSpPr>
          <p:cNvPr name="Freeform 8" id="8"/>
          <p:cNvSpPr/>
          <p:nvPr/>
        </p:nvSpPr>
        <p:spPr>
          <a:xfrm flipH="false" flipV="false" rot="0">
            <a:off x="10192829" y="1471569"/>
            <a:ext cx="3421972" cy="2508600"/>
          </a:xfrm>
          <a:custGeom>
            <a:avLst/>
            <a:gdLst/>
            <a:ahLst/>
            <a:cxnLst/>
            <a:rect r="r" b="b" t="t" l="l"/>
            <a:pathLst>
              <a:path h="2508600" w="3421972">
                <a:moveTo>
                  <a:pt x="0" y="0"/>
                </a:moveTo>
                <a:lnTo>
                  <a:pt x="3421972" y="0"/>
                </a:lnTo>
                <a:lnTo>
                  <a:pt x="3421972" y="2508600"/>
                </a:lnTo>
                <a:lnTo>
                  <a:pt x="0" y="2508600"/>
                </a:lnTo>
                <a:lnTo>
                  <a:pt x="0" y="0"/>
                </a:lnTo>
                <a:close/>
              </a:path>
            </a:pathLst>
          </a:custGeom>
          <a:blipFill>
            <a:blip r:embed="rId8"/>
            <a:stretch>
              <a:fillRect l="0" t="0" r="-2796" b="0"/>
            </a:stretch>
          </a:blipFill>
        </p:spPr>
      </p:sp>
      <p:sp>
        <p:nvSpPr>
          <p:cNvPr name="Freeform 9" id="9"/>
          <p:cNvSpPr/>
          <p:nvPr/>
        </p:nvSpPr>
        <p:spPr>
          <a:xfrm flipH="false" flipV="false" rot="0">
            <a:off x="10192829" y="4130780"/>
            <a:ext cx="3421972" cy="2548084"/>
          </a:xfrm>
          <a:custGeom>
            <a:avLst/>
            <a:gdLst/>
            <a:ahLst/>
            <a:cxnLst/>
            <a:rect r="r" b="b" t="t" l="l"/>
            <a:pathLst>
              <a:path h="2548084" w="3421972">
                <a:moveTo>
                  <a:pt x="0" y="0"/>
                </a:moveTo>
                <a:lnTo>
                  <a:pt x="3421972" y="0"/>
                </a:lnTo>
                <a:lnTo>
                  <a:pt x="3421972" y="2548084"/>
                </a:lnTo>
                <a:lnTo>
                  <a:pt x="0" y="2548084"/>
                </a:lnTo>
                <a:lnTo>
                  <a:pt x="0" y="0"/>
                </a:lnTo>
                <a:close/>
              </a:path>
            </a:pathLst>
          </a:custGeom>
          <a:blipFill>
            <a:blip r:embed="rId9"/>
            <a:stretch>
              <a:fillRect l="-16394" t="-1438" r="0" b="-1438"/>
            </a:stretch>
          </a:blipFill>
        </p:spPr>
      </p:sp>
      <p:sp>
        <p:nvSpPr>
          <p:cNvPr name="Freeform 10" id="10"/>
          <p:cNvSpPr/>
          <p:nvPr/>
        </p:nvSpPr>
        <p:spPr>
          <a:xfrm flipH="false" flipV="false" rot="0">
            <a:off x="13938651" y="1477573"/>
            <a:ext cx="3320649" cy="2502596"/>
          </a:xfrm>
          <a:custGeom>
            <a:avLst/>
            <a:gdLst/>
            <a:ahLst/>
            <a:cxnLst/>
            <a:rect r="r" b="b" t="t" l="l"/>
            <a:pathLst>
              <a:path h="2502596" w="3320649">
                <a:moveTo>
                  <a:pt x="0" y="0"/>
                </a:moveTo>
                <a:lnTo>
                  <a:pt x="3320649" y="0"/>
                </a:lnTo>
                <a:lnTo>
                  <a:pt x="3320649" y="2502596"/>
                </a:lnTo>
                <a:lnTo>
                  <a:pt x="0" y="2502596"/>
                </a:lnTo>
                <a:lnTo>
                  <a:pt x="0" y="0"/>
                </a:lnTo>
                <a:close/>
              </a:path>
            </a:pathLst>
          </a:custGeom>
          <a:blipFill>
            <a:blip r:embed="rId10"/>
            <a:stretch>
              <a:fillRect l="0" t="0" r="0" b="0"/>
            </a:stretch>
          </a:blipFill>
        </p:spPr>
      </p:sp>
      <p:sp>
        <p:nvSpPr>
          <p:cNvPr name="Freeform 11" id="11"/>
          <p:cNvSpPr/>
          <p:nvPr/>
        </p:nvSpPr>
        <p:spPr>
          <a:xfrm flipH="false" flipV="false" rot="0">
            <a:off x="13938651" y="4130780"/>
            <a:ext cx="3320649" cy="2548084"/>
          </a:xfrm>
          <a:custGeom>
            <a:avLst/>
            <a:gdLst/>
            <a:ahLst/>
            <a:cxnLst/>
            <a:rect r="r" b="b" t="t" l="l"/>
            <a:pathLst>
              <a:path h="2548084" w="3320649">
                <a:moveTo>
                  <a:pt x="0" y="0"/>
                </a:moveTo>
                <a:lnTo>
                  <a:pt x="3320649" y="0"/>
                </a:lnTo>
                <a:lnTo>
                  <a:pt x="3320649" y="2548084"/>
                </a:lnTo>
                <a:lnTo>
                  <a:pt x="0" y="2548084"/>
                </a:lnTo>
                <a:lnTo>
                  <a:pt x="0" y="0"/>
                </a:lnTo>
                <a:close/>
              </a:path>
            </a:pathLst>
          </a:custGeom>
          <a:blipFill>
            <a:blip r:embed="rId11"/>
            <a:stretch>
              <a:fillRect l="0" t="0" r="-15946" b="0"/>
            </a:stretch>
          </a:blipFill>
        </p:spPr>
      </p:sp>
      <p:sp>
        <p:nvSpPr>
          <p:cNvPr name="Freeform 12" id="12"/>
          <p:cNvSpPr/>
          <p:nvPr/>
        </p:nvSpPr>
        <p:spPr>
          <a:xfrm flipH="false" flipV="false" rot="0">
            <a:off x="3790075" y="7048163"/>
            <a:ext cx="1855901" cy="2210137"/>
          </a:xfrm>
          <a:custGeom>
            <a:avLst/>
            <a:gdLst/>
            <a:ahLst/>
            <a:cxnLst/>
            <a:rect r="r" b="b" t="t" l="l"/>
            <a:pathLst>
              <a:path h="2210137" w="1855901">
                <a:moveTo>
                  <a:pt x="0" y="0"/>
                </a:moveTo>
                <a:lnTo>
                  <a:pt x="1855901" y="0"/>
                </a:lnTo>
                <a:lnTo>
                  <a:pt x="1855901" y="2210137"/>
                </a:lnTo>
                <a:lnTo>
                  <a:pt x="0" y="2210137"/>
                </a:lnTo>
                <a:lnTo>
                  <a:pt x="0" y="0"/>
                </a:lnTo>
                <a:close/>
              </a:path>
            </a:pathLst>
          </a:custGeom>
          <a:blipFill>
            <a:blip r:embed="rId12"/>
            <a:stretch>
              <a:fillRect l="-22422" t="-1143" r="0" b="-1143"/>
            </a:stretch>
          </a:blipFill>
        </p:spPr>
      </p:sp>
      <p:sp>
        <p:nvSpPr>
          <p:cNvPr name="Freeform 13" id="13"/>
          <p:cNvSpPr/>
          <p:nvPr/>
        </p:nvSpPr>
        <p:spPr>
          <a:xfrm flipH="false" flipV="false" rot="0">
            <a:off x="5969826" y="7048163"/>
            <a:ext cx="1896072" cy="2340425"/>
          </a:xfrm>
          <a:custGeom>
            <a:avLst/>
            <a:gdLst/>
            <a:ahLst/>
            <a:cxnLst/>
            <a:rect r="r" b="b" t="t" l="l"/>
            <a:pathLst>
              <a:path h="2340425" w="1896072">
                <a:moveTo>
                  <a:pt x="0" y="0"/>
                </a:moveTo>
                <a:lnTo>
                  <a:pt x="1896072" y="0"/>
                </a:lnTo>
                <a:lnTo>
                  <a:pt x="1896072" y="2340425"/>
                </a:lnTo>
                <a:lnTo>
                  <a:pt x="0" y="2340425"/>
                </a:lnTo>
                <a:lnTo>
                  <a:pt x="0" y="0"/>
                </a:lnTo>
                <a:close/>
              </a:path>
            </a:pathLst>
          </a:custGeom>
          <a:blipFill>
            <a:blip r:embed="rId13"/>
            <a:stretch>
              <a:fillRect l="0" t="0" r="-24367" b="0"/>
            </a:stretch>
          </a:blipFill>
        </p:spPr>
      </p:sp>
      <p:sp>
        <p:nvSpPr>
          <p:cNvPr name="Freeform 14" id="14"/>
          <p:cNvSpPr/>
          <p:nvPr/>
        </p:nvSpPr>
        <p:spPr>
          <a:xfrm flipH="false" flipV="false" rot="0">
            <a:off x="8244168" y="7014695"/>
            <a:ext cx="1624811" cy="2373893"/>
          </a:xfrm>
          <a:custGeom>
            <a:avLst/>
            <a:gdLst/>
            <a:ahLst/>
            <a:cxnLst/>
            <a:rect r="r" b="b" t="t" l="l"/>
            <a:pathLst>
              <a:path h="2373893" w="1624811">
                <a:moveTo>
                  <a:pt x="0" y="0"/>
                </a:moveTo>
                <a:lnTo>
                  <a:pt x="1624811" y="0"/>
                </a:lnTo>
                <a:lnTo>
                  <a:pt x="1624811" y="2373893"/>
                </a:lnTo>
                <a:lnTo>
                  <a:pt x="0" y="2373893"/>
                </a:lnTo>
                <a:lnTo>
                  <a:pt x="0" y="0"/>
                </a:lnTo>
                <a:close/>
              </a:path>
            </a:pathLst>
          </a:custGeom>
          <a:blipFill>
            <a:blip r:embed="rId14"/>
            <a:stretch>
              <a:fillRect l="-13691" t="0" r="-33702" b="0"/>
            </a:stretch>
          </a:blipFill>
        </p:spPr>
      </p:sp>
      <p:sp>
        <p:nvSpPr>
          <p:cNvPr name="Freeform 15" id="15"/>
          <p:cNvSpPr/>
          <p:nvPr/>
        </p:nvSpPr>
        <p:spPr>
          <a:xfrm flipH="false" flipV="false" rot="0">
            <a:off x="10192829" y="7069389"/>
            <a:ext cx="3421972" cy="2373893"/>
          </a:xfrm>
          <a:custGeom>
            <a:avLst/>
            <a:gdLst/>
            <a:ahLst/>
            <a:cxnLst/>
            <a:rect r="r" b="b" t="t" l="l"/>
            <a:pathLst>
              <a:path h="2373893" w="3421972">
                <a:moveTo>
                  <a:pt x="0" y="0"/>
                </a:moveTo>
                <a:lnTo>
                  <a:pt x="3421972" y="0"/>
                </a:lnTo>
                <a:lnTo>
                  <a:pt x="3421972" y="2373892"/>
                </a:lnTo>
                <a:lnTo>
                  <a:pt x="0" y="2373892"/>
                </a:lnTo>
                <a:lnTo>
                  <a:pt x="0" y="0"/>
                </a:lnTo>
                <a:close/>
              </a:path>
            </a:pathLst>
          </a:custGeom>
          <a:blipFill>
            <a:blip r:embed="rId15"/>
            <a:stretch>
              <a:fillRect l="0" t="-20720" r="0" b="-20720"/>
            </a:stretch>
          </a:blipFill>
        </p:spPr>
      </p:sp>
      <p:sp>
        <p:nvSpPr>
          <p:cNvPr name="Freeform 16" id="16"/>
          <p:cNvSpPr/>
          <p:nvPr/>
        </p:nvSpPr>
        <p:spPr>
          <a:xfrm flipH="false" flipV="false" rot="0">
            <a:off x="13938651" y="6993876"/>
            <a:ext cx="3320649" cy="2524917"/>
          </a:xfrm>
          <a:custGeom>
            <a:avLst/>
            <a:gdLst/>
            <a:ahLst/>
            <a:cxnLst/>
            <a:rect r="r" b="b" t="t" l="l"/>
            <a:pathLst>
              <a:path h="2524917" w="3320649">
                <a:moveTo>
                  <a:pt x="0" y="0"/>
                </a:moveTo>
                <a:lnTo>
                  <a:pt x="3320649" y="0"/>
                </a:lnTo>
                <a:lnTo>
                  <a:pt x="3320649" y="2524918"/>
                </a:lnTo>
                <a:lnTo>
                  <a:pt x="0" y="2524918"/>
                </a:lnTo>
                <a:lnTo>
                  <a:pt x="0" y="0"/>
                </a:lnTo>
                <a:close/>
              </a:path>
            </a:pathLst>
          </a:custGeom>
          <a:blipFill>
            <a:blip r:embed="rId16"/>
            <a:stretch>
              <a:fillRect l="0" t="-15840" r="0" b="-15840"/>
            </a:stretch>
          </a:blipFill>
        </p:spPr>
      </p:sp>
      <p:sp>
        <p:nvSpPr>
          <p:cNvPr name="TextBox 17" id="17"/>
          <p:cNvSpPr txBox="true"/>
          <p:nvPr/>
        </p:nvSpPr>
        <p:spPr>
          <a:xfrm rot="0">
            <a:off x="9047328" y="2297181"/>
            <a:ext cx="9525" cy="1833599"/>
          </a:xfrm>
          <a:prstGeom prst="rect">
            <a:avLst/>
          </a:prstGeom>
        </p:spPr>
        <p:txBody>
          <a:bodyPr anchor="t" rtlCol="false" tIns="0" lIns="0" bIns="0" rIns="0">
            <a:spAutoFit/>
          </a:bodyPr>
          <a:lstStyle/>
          <a:p>
            <a:pPr algn="ctr">
              <a:lnSpc>
                <a:spcPts val="14960"/>
              </a:lnSpc>
              <a:spcBef>
                <a:spcPct val="0"/>
              </a:spcBef>
            </a:pPr>
          </a:p>
        </p:txBody>
      </p:sp>
      <p:sp>
        <p:nvSpPr>
          <p:cNvPr name="TextBox 18" id="18"/>
          <p:cNvSpPr txBox="true"/>
          <p:nvPr/>
        </p:nvSpPr>
        <p:spPr>
          <a:xfrm rot="0">
            <a:off x="4474639" y="540177"/>
            <a:ext cx="9338722" cy="537984"/>
          </a:xfrm>
          <a:prstGeom prst="rect">
            <a:avLst/>
          </a:prstGeom>
        </p:spPr>
        <p:txBody>
          <a:bodyPr anchor="t" rtlCol="false" tIns="0" lIns="0" bIns="0" rIns="0">
            <a:spAutoFit/>
          </a:bodyPr>
          <a:lstStyle/>
          <a:p>
            <a:pPr algn="ctr">
              <a:lnSpc>
                <a:spcPts val="4472"/>
              </a:lnSpc>
            </a:pPr>
            <a:r>
              <a:rPr lang="en-US" sz="3194">
                <a:solidFill>
                  <a:srgbClr val="FFFFFF"/>
                </a:solidFill>
                <a:latin typeface="Canva Sans Bold"/>
              </a:rPr>
              <a:t>Pre-training (autoencoder) and then regression</a:t>
            </a:r>
          </a:p>
        </p:txBody>
      </p:sp>
      <p:sp>
        <p:nvSpPr>
          <p:cNvPr name="TextBox 19" id="19"/>
          <p:cNvSpPr txBox="true"/>
          <p:nvPr/>
        </p:nvSpPr>
        <p:spPr>
          <a:xfrm rot="0">
            <a:off x="922547" y="4146265"/>
            <a:ext cx="2651261"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Predicted Images</a:t>
            </a:r>
          </a:p>
        </p:txBody>
      </p:sp>
      <p:sp>
        <p:nvSpPr>
          <p:cNvPr name="TextBox 20" id="20"/>
          <p:cNvSpPr txBox="true"/>
          <p:nvPr/>
        </p:nvSpPr>
        <p:spPr>
          <a:xfrm rot="0">
            <a:off x="1072984" y="1245948"/>
            <a:ext cx="2350386"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Original Images</a:t>
            </a:r>
          </a:p>
        </p:txBody>
      </p:sp>
      <p:sp>
        <p:nvSpPr>
          <p:cNvPr name="TextBox 21" id="21"/>
          <p:cNvSpPr txBox="true"/>
          <p:nvPr/>
        </p:nvSpPr>
        <p:spPr>
          <a:xfrm rot="0">
            <a:off x="714120" y="7010063"/>
            <a:ext cx="2767239"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Generated Images</a:t>
            </a:r>
          </a:p>
        </p:txBody>
      </p:sp>
    </p:spTree>
  </p:cSld>
  <p:clrMapOvr>
    <a:masterClrMapping/>
  </p:clrMapOvr>
</p:sld>
</file>

<file path=ppt/slides/slide41.xml><?xml version="1.0" encoding="utf-8"?>
<p:sld xmlns:p="http://schemas.openxmlformats.org/presentationml/2006/main" xmlns:a="http://schemas.openxmlformats.org/drawingml/2006/main">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4474263" y="540177"/>
            <a:ext cx="9339473" cy="543609"/>
          </a:xfrm>
          <a:prstGeom prst="rect">
            <a:avLst/>
          </a:prstGeom>
        </p:spPr>
        <p:txBody>
          <a:bodyPr anchor="t" rtlCol="false" tIns="0" lIns="0" bIns="0" rIns="0">
            <a:spAutoFit/>
          </a:bodyPr>
          <a:lstStyle/>
          <a:p>
            <a:pPr algn="ctr">
              <a:lnSpc>
                <a:spcPts val="4472"/>
              </a:lnSpc>
            </a:pPr>
            <a:r>
              <a:rPr lang="en-US" sz="3194">
                <a:solidFill>
                  <a:srgbClr val="FFFFFF"/>
                </a:solidFill>
                <a:latin typeface="Canva Sans Bold"/>
              </a:rPr>
              <a:t>Pre-training (autoencoder) and then regression</a:t>
            </a:r>
          </a:p>
        </p:txBody>
      </p:sp>
      <p:sp>
        <p:nvSpPr>
          <p:cNvPr name="TextBox 3" id="3"/>
          <p:cNvSpPr txBox="true"/>
          <p:nvPr/>
        </p:nvSpPr>
        <p:spPr>
          <a:xfrm rot="0">
            <a:off x="7750265" y="1332828"/>
            <a:ext cx="278747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Observations</a:t>
            </a:r>
          </a:p>
        </p:txBody>
      </p:sp>
      <p:sp>
        <p:nvSpPr>
          <p:cNvPr name="TextBox 4" id="4"/>
          <p:cNvSpPr txBox="true"/>
          <p:nvPr/>
        </p:nvSpPr>
        <p:spPr>
          <a:xfrm rot="0">
            <a:off x="2297563" y="2160868"/>
            <a:ext cx="15825355" cy="7181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We can see that for the image of a room, the model predicted an </a:t>
            </a:r>
          </a:p>
          <a:p>
            <a:pPr algn="l">
              <a:lnSpc>
                <a:spcPts val="4759"/>
              </a:lnSpc>
            </a:pPr>
            <a:r>
              <a:rPr lang="en-US" sz="3399">
                <a:solidFill>
                  <a:srgbClr val="FFFFFF"/>
                </a:solidFill>
                <a:latin typeface="Canva Sans"/>
              </a:rPr>
              <a:t>       image of some room, and generated the image of a part of a room.</a:t>
            </a:r>
          </a:p>
          <a:p>
            <a:pPr algn="l" marL="734059" indent="-367030" lvl="1">
              <a:lnSpc>
                <a:spcPts val="4759"/>
              </a:lnSpc>
              <a:buFont typeface="Arial"/>
              <a:buChar char="•"/>
            </a:pPr>
            <a:r>
              <a:rPr lang="en-US" sz="3399">
                <a:solidFill>
                  <a:srgbClr val="FFFFFF"/>
                </a:solidFill>
                <a:latin typeface="Canva Sans"/>
              </a:rPr>
              <a:t>For the image of a giraffe, it predicted it as that of a zebra, which</a:t>
            </a:r>
          </a:p>
          <a:p>
            <a:pPr algn="l">
              <a:lnSpc>
                <a:spcPts val="4759"/>
              </a:lnSpc>
            </a:pPr>
            <a:r>
              <a:rPr lang="en-US" sz="3399">
                <a:solidFill>
                  <a:srgbClr val="FFFFFF"/>
                </a:solidFill>
                <a:latin typeface="Canva Sans"/>
              </a:rPr>
              <a:t>        is similar in the sense that both are images of wild animals, and it</a:t>
            </a:r>
          </a:p>
          <a:p>
            <a:pPr algn="l">
              <a:lnSpc>
                <a:spcPts val="4759"/>
              </a:lnSpc>
            </a:pPr>
            <a:r>
              <a:rPr lang="en-US" sz="3399">
                <a:solidFill>
                  <a:srgbClr val="FFFFFF"/>
                </a:solidFill>
                <a:latin typeface="Canva Sans"/>
              </a:rPr>
              <a:t>       generated the image of a zebra as well.</a:t>
            </a:r>
          </a:p>
          <a:p>
            <a:pPr algn="l" marL="734059" indent="-367030" lvl="1">
              <a:lnSpc>
                <a:spcPts val="4759"/>
              </a:lnSpc>
              <a:buFont typeface="Arial"/>
              <a:buChar char="•"/>
            </a:pPr>
            <a:r>
              <a:rPr lang="en-US" sz="3399">
                <a:solidFill>
                  <a:srgbClr val="FFFFFF"/>
                </a:solidFill>
                <a:latin typeface="Canva Sans"/>
              </a:rPr>
              <a:t>It predicted skateboarding as surfing, both of which activities are</a:t>
            </a:r>
          </a:p>
          <a:p>
            <a:pPr algn="l">
              <a:lnSpc>
                <a:spcPts val="4759"/>
              </a:lnSpc>
            </a:pPr>
            <a:r>
              <a:rPr lang="en-US" sz="3399">
                <a:solidFill>
                  <a:srgbClr val="FFFFFF"/>
                </a:solidFill>
                <a:latin typeface="Canva Sans"/>
              </a:rPr>
              <a:t>       very similar except for the terrain, and generated the image of </a:t>
            </a:r>
          </a:p>
          <a:p>
            <a:pPr algn="l">
              <a:lnSpc>
                <a:spcPts val="4759"/>
              </a:lnSpc>
            </a:pPr>
            <a:r>
              <a:rPr lang="en-US" sz="3399">
                <a:solidFill>
                  <a:srgbClr val="FFFFFF"/>
                </a:solidFill>
                <a:latin typeface="Canva Sans"/>
              </a:rPr>
              <a:t>       surfing too.</a:t>
            </a:r>
          </a:p>
          <a:p>
            <a:pPr algn="l" marL="734059" indent="-367030" lvl="1">
              <a:lnSpc>
                <a:spcPts val="4759"/>
              </a:lnSpc>
              <a:buFont typeface="Arial"/>
              <a:buChar char="•"/>
            </a:pPr>
            <a:r>
              <a:rPr lang="en-US" sz="3399">
                <a:solidFill>
                  <a:srgbClr val="FFFFFF"/>
                </a:solidFill>
                <a:latin typeface="Canva Sans"/>
              </a:rPr>
              <a:t>In the fourth image, it got “a group of people” correct ,and the generated</a:t>
            </a:r>
          </a:p>
          <a:p>
            <a:pPr algn="l">
              <a:lnSpc>
                <a:spcPts val="4759"/>
              </a:lnSpc>
            </a:pPr>
            <a:r>
              <a:rPr lang="en-US" sz="3399">
                <a:solidFill>
                  <a:srgbClr val="FFFFFF"/>
                </a:solidFill>
                <a:latin typeface="Canva Sans"/>
              </a:rPr>
              <a:t>       image is very close to that of the predicted image.</a:t>
            </a:r>
          </a:p>
          <a:p>
            <a:pPr algn="l" marL="734059" indent="-367030" lvl="1">
              <a:lnSpc>
                <a:spcPts val="4759"/>
              </a:lnSpc>
              <a:buFont typeface="Arial"/>
              <a:buChar char="•"/>
            </a:pPr>
            <a:r>
              <a:rPr lang="en-US" sz="3399">
                <a:solidFill>
                  <a:srgbClr val="FFFFFF"/>
                </a:solidFill>
                <a:latin typeface="Canva Sans"/>
              </a:rPr>
              <a:t> It was not close in predicting the fifth image, which was that of a </a:t>
            </a:r>
          </a:p>
          <a:p>
            <a:pPr algn="l">
              <a:lnSpc>
                <a:spcPts val="4759"/>
              </a:lnSpc>
            </a:pPr>
            <a:r>
              <a:rPr lang="en-US" sz="3399">
                <a:solidFill>
                  <a:srgbClr val="FFFFFF"/>
                </a:solidFill>
                <a:latin typeface="Canva Sans"/>
              </a:rPr>
              <a:t>        </a:t>
            </a:r>
            <a:r>
              <a:rPr lang="en-US" sz="3399">
                <a:solidFill>
                  <a:srgbClr val="FFFFFF"/>
                </a:solidFill>
                <a:latin typeface="Canva Sans"/>
              </a:rPr>
              <a:t>bear, and couldn’t generate it as well.</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639735" y="1436506"/>
            <a:ext cx="1897393" cy="2502596"/>
          </a:xfrm>
          <a:custGeom>
            <a:avLst/>
            <a:gdLst/>
            <a:ahLst/>
            <a:cxnLst/>
            <a:rect r="r" b="b" t="t" l="l"/>
            <a:pathLst>
              <a:path h="2502596" w="1897393">
                <a:moveTo>
                  <a:pt x="0" y="0"/>
                </a:moveTo>
                <a:lnTo>
                  <a:pt x="1897393" y="0"/>
                </a:lnTo>
                <a:lnTo>
                  <a:pt x="1897393" y="2502596"/>
                </a:lnTo>
                <a:lnTo>
                  <a:pt x="0" y="2502596"/>
                </a:lnTo>
                <a:lnTo>
                  <a:pt x="0" y="0"/>
                </a:lnTo>
                <a:close/>
              </a:path>
            </a:pathLst>
          </a:custGeom>
          <a:blipFill>
            <a:blip r:embed="rId2"/>
            <a:stretch>
              <a:fillRect l="0" t="0" r="0" b="0"/>
            </a:stretch>
          </a:blipFill>
        </p:spPr>
      </p:sp>
      <p:sp>
        <p:nvSpPr>
          <p:cNvPr name="Freeform 3" id="3"/>
          <p:cNvSpPr/>
          <p:nvPr/>
        </p:nvSpPr>
        <p:spPr>
          <a:xfrm flipH="false" flipV="false" rot="0">
            <a:off x="5860978" y="1442510"/>
            <a:ext cx="2219922" cy="2502596"/>
          </a:xfrm>
          <a:custGeom>
            <a:avLst/>
            <a:gdLst/>
            <a:ahLst/>
            <a:cxnLst/>
            <a:rect r="r" b="b" t="t" l="l"/>
            <a:pathLst>
              <a:path h="2502596" w="2219922">
                <a:moveTo>
                  <a:pt x="0" y="0"/>
                </a:moveTo>
                <a:lnTo>
                  <a:pt x="2219922" y="0"/>
                </a:lnTo>
                <a:lnTo>
                  <a:pt x="2219922" y="2502596"/>
                </a:lnTo>
                <a:lnTo>
                  <a:pt x="0" y="2502596"/>
                </a:lnTo>
                <a:lnTo>
                  <a:pt x="0" y="0"/>
                </a:lnTo>
                <a:close/>
              </a:path>
            </a:pathLst>
          </a:custGeom>
          <a:blipFill>
            <a:blip r:embed="rId3"/>
            <a:stretch>
              <a:fillRect l="0" t="-8540" r="0" b="-8540"/>
            </a:stretch>
          </a:blipFill>
        </p:spPr>
      </p:sp>
      <p:sp>
        <p:nvSpPr>
          <p:cNvPr name="Freeform 4" id="4"/>
          <p:cNvSpPr/>
          <p:nvPr/>
        </p:nvSpPr>
        <p:spPr>
          <a:xfrm flipH="false" flipV="false" rot="0">
            <a:off x="8404750" y="1442510"/>
            <a:ext cx="1679231" cy="2502596"/>
          </a:xfrm>
          <a:custGeom>
            <a:avLst/>
            <a:gdLst/>
            <a:ahLst/>
            <a:cxnLst/>
            <a:rect r="r" b="b" t="t" l="l"/>
            <a:pathLst>
              <a:path h="2502596" w="1679231">
                <a:moveTo>
                  <a:pt x="0" y="0"/>
                </a:moveTo>
                <a:lnTo>
                  <a:pt x="1679231" y="0"/>
                </a:lnTo>
                <a:lnTo>
                  <a:pt x="1679231" y="2502596"/>
                </a:lnTo>
                <a:lnTo>
                  <a:pt x="0" y="2502596"/>
                </a:lnTo>
                <a:lnTo>
                  <a:pt x="0" y="0"/>
                </a:lnTo>
                <a:close/>
              </a:path>
            </a:pathLst>
          </a:custGeom>
          <a:blipFill>
            <a:blip r:embed="rId4"/>
            <a:stretch>
              <a:fillRect l="0" t="0" r="0" b="0"/>
            </a:stretch>
          </a:blipFill>
        </p:spPr>
      </p:sp>
      <p:sp>
        <p:nvSpPr>
          <p:cNvPr name="Freeform 5" id="5"/>
          <p:cNvSpPr/>
          <p:nvPr/>
        </p:nvSpPr>
        <p:spPr>
          <a:xfrm flipH="false" flipV="false" rot="0">
            <a:off x="10407831" y="1442510"/>
            <a:ext cx="3421972" cy="2508600"/>
          </a:xfrm>
          <a:custGeom>
            <a:avLst/>
            <a:gdLst/>
            <a:ahLst/>
            <a:cxnLst/>
            <a:rect r="r" b="b" t="t" l="l"/>
            <a:pathLst>
              <a:path h="2508600" w="3421972">
                <a:moveTo>
                  <a:pt x="0" y="0"/>
                </a:moveTo>
                <a:lnTo>
                  <a:pt x="3421972" y="0"/>
                </a:lnTo>
                <a:lnTo>
                  <a:pt x="3421972" y="2508599"/>
                </a:lnTo>
                <a:lnTo>
                  <a:pt x="0" y="2508599"/>
                </a:lnTo>
                <a:lnTo>
                  <a:pt x="0" y="0"/>
                </a:lnTo>
                <a:close/>
              </a:path>
            </a:pathLst>
          </a:custGeom>
          <a:blipFill>
            <a:blip r:embed="rId5"/>
            <a:stretch>
              <a:fillRect l="0" t="0" r="-2796" b="0"/>
            </a:stretch>
          </a:blipFill>
        </p:spPr>
      </p:sp>
      <p:sp>
        <p:nvSpPr>
          <p:cNvPr name="Freeform 6" id="6"/>
          <p:cNvSpPr/>
          <p:nvPr/>
        </p:nvSpPr>
        <p:spPr>
          <a:xfrm flipH="false" flipV="false" rot="0">
            <a:off x="14153653" y="1436506"/>
            <a:ext cx="3320649" cy="2502596"/>
          </a:xfrm>
          <a:custGeom>
            <a:avLst/>
            <a:gdLst/>
            <a:ahLst/>
            <a:cxnLst/>
            <a:rect r="r" b="b" t="t" l="l"/>
            <a:pathLst>
              <a:path h="2502596" w="3320649">
                <a:moveTo>
                  <a:pt x="0" y="0"/>
                </a:moveTo>
                <a:lnTo>
                  <a:pt x="3320649" y="0"/>
                </a:lnTo>
                <a:lnTo>
                  <a:pt x="3320649" y="2502596"/>
                </a:lnTo>
                <a:lnTo>
                  <a:pt x="0" y="2502596"/>
                </a:lnTo>
                <a:lnTo>
                  <a:pt x="0" y="0"/>
                </a:lnTo>
                <a:close/>
              </a:path>
            </a:pathLst>
          </a:custGeom>
          <a:blipFill>
            <a:blip r:embed="rId6"/>
            <a:stretch>
              <a:fillRect l="0" t="0" r="0" b="0"/>
            </a:stretch>
          </a:blipFill>
        </p:spPr>
      </p:sp>
      <p:sp>
        <p:nvSpPr>
          <p:cNvPr name="Freeform 7" id="7"/>
          <p:cNvSpPr/>
          <p:nvPr/>
        </p:nvSpPr>
        <p:spPr>
          <a:xfrm flipH="false" flipV="false" rot="0">
            <a:off x="3639735" y="4120670"/>
            <a:ext cx="1897393" cy="2549335"/>
          </a:xfrm>
          <a:custGeom>
            <a:avLst/>
            <a:gdLst/>
            <a:ahLst/>
            <a:cxnLst/>
            <a:rect r="r" b="b" t="t" l="l"/>
            <a:pathLst>
              <a:path h="2549335" w="1897393">
                <a:moveTo>
                  <a:pt x="0" y="0"/>
                </a:moveTo>
                <a:lnTo>
                  <a:pt x="1897393" y="0"/>
                </a:lnTo>
                <a:lnTo>
                  <a:pt x="1897393" y="2549335"/>
                </a:lnTo>
                <a:lnTo>
                  <a:pt x="0" y="2549335"/>
                </a:lnTo>
                <a:lnTo>
                  <a:pt x="0" y="0"/>
                </a:lnTo>
                <a:close/>
              </a:path>
            </a:pathLst>
          </a:custGeom>
          <a:blipFill>
            <a:blip r:embed="rId7"/>
            <a:stretch>
              <a:fillRect l="0" t="0" r="-2078" b="0"/>
            </a:stretch>
          </a:blipFill>
        </p:spPr>
      </p:sp>
      <p:sp>
        <p:nvSpPr>
          <p:cNvPr name="Freeform 8" id="8"/>
          <p:cNvSpPr/>
          <p:nvPr/>
        </p:nvSpPr>
        <p:spPr>
          <a:xfrm flipH="false" flipV="false" rot="0">
            <a:off x="5860978" y="4125423"/>
            <a:ext cx="2219922" cy="2549335"/>
          </a:xfrm>
          <a:custGeom>
            <a:avLst/>
            <a:gdLst/>
            <a:ahLst/>
            <a:cxnLst/>
            <a:rect r="r" b="b" t="t" l="l"/>
            <a:pathLst>
              <a:path h="2549335" w="2219922">
                <a:moveTo>
                  <a:pt x="0" y="0"/>
                </a:moveTo>
                <a:lnTo>
                  <a:pt x="2219922" y="0"/>
                </a:lnTo>
                <a:lnTo>
                  <a:pt x="2219922" y="2549335"/>
                </a:lnTo>
                <a:lnTo>
                  <a:pt x="0" y="2549335"/>
                </a:lnTo>
                <a:lnTo>
                  <a:pt x="0" y="0"/>
                </a:lnTo>
                <a:close/>
              </a:path>
            </a:pathLst>
          </a:custGeom>
          <a:blipFill>
            <a:blip r:embed="rId8"/>
            <a:stretch>
              <a:fillRect l="-42705" t="0" r="-30247" b="0"/>
            </a:stretch>
          </a:blipFill>
        </p:spPr>
      </p:sp>
      <p:sp>
        <p:nvSpPr>
          <p:cNvPr name="Freeform 9" id="9"/>
          <p:cNvSpPr/>
          <p:nvPr/>
        </p:nvSpPr>
        <p:spPr>
          <a:xfrm flipH="false" flipV="false" rot="0">
            <a:off x="8432239" y="4120670"/>
            <a:ext cx="1679231" cy="2549335"/>
          </a:xfrm>
          <a:custGeom>
            <a:avLst/>
            <a:gdLst/>
            <a:ahLst/>
            <a:cxnLst/>
            <a:rect r="r" b="b" t="t" l="l"/>
            <a:pathLst>
              <a:path h="2549335" w="1679231">
                <a:moveTo>
                  <a:pt x="0" y="0"/>
                </a:moveTo>
                <a:lnTo>
                  <a:pt x="1679231" y="0"/>
                </a:lnTo>
                <a:lnTo>
                  <a:pt x="1679231" y="2549335"/>
                </a:lnTo>
                <a:lnTo>
                  <a:pt x="0" y="2549335"/>
                </a:lnTo>
                <a:lnTo>
                  <a:pt x="0" y="0"/>
                </a:lnTo>
                <a:close/>
              </a:path>
            </a:pathLst>
          </a:custGeom>
          <a:blipFill>
            <a:blip r:embed="rId9"/>
            <a:stretch>
              <a:fillRect l="-51637" t="0" r="-51330" b="0"/>
            </a:stretch>
          </a:blipFill>
        </p:spPr>
      </p:sp>
      <p:sp>
        <p:nvSpPr>
          <p:cNvPr name="Freeform 10" id="10"/>
          <p:cNvSpPr/>
          <p:nvPr/>
        </p:nvSpPr>
        <p:spPr>
          <a:xfrm flipH="false" flipV="false" rot="0">
            <a:off x="10407831" y="4120670"/>
            <a:ext cx="3436914" cy="2554088"/>
          </a:xfrm>
          <a:custGeom>
            <a:avLst/>
            <a:gdLst/>
            <a:ahLst/>
            <a:cxnLst/>
            <a:rect r="r" b="b" t="t" l="l"/>
            <a:pathLst>
              <a:path h="2554088" w="3436914">
                <a:moveTo>
                  <a:pt x="0" y="0"/>
                </a:moveTo>
                <a:lnTo>
                  <a:pt x="3436913" y="0"/>
                </a:lnTo>
                <a:lnTo>
                  <a:pt x="3436913" y="2554088"/>
                </a:lnTo>
                <a:lnTo>
                  <a:pt x="0" y="2554088"/>
                </a:lnTo>
                <a:lnTo>
                  <a:pt x="0" y="0"/>
                </a:lnTo>
                <a:close/>
              </a:path>
            </a:pathLst>
          </a:custGeom>
          <a:blipFill>
            <a:blip r:embed="rId10"/>
            <a:stretch>
              <a:fillRect l="0" t="0" r="0" b="0"/>
            </a:stretch>
          </a:blipFill>
        </p:spPr>
      </p:sp>
      <p:sp>
        <p:nvSpPr>
          <p:cNvPr name="Freeform 11" id="11"/>
          <p:cNvSpPr/>
          <p:nvPr/>
        </p:nvSpPr>
        <p:spPr>
          <a:xfrm flipH="false" flipV="false" rot="0">
            <a:off x="14140019" y="4101720"/>
            <a:ext cx="3334283" cy="2568285"/>
          </a:xfrm>
          <a:custGeom>
            <a:avLst/>
            <a:gdLst/>
            <a:ahLst/>
            <a:cxnLst/>
            <a:rect r="r" b="b" t="t" l="l"/>
            <a:pathLst>
              <a:path h="2568285" w="3334283">
                <a:moveTo>
                  <a:pt x="0" y="0"/>
                </a:moveTo>
                <a:lnTo>
                  <a:pt x="3334283" y="0"/>
                </a:lnTo>
                <a:lnTo>
                  <a:pt x="3334283" y="2568285"/>
                </a:lnTo>
                <a:lnTo>
                  <a:pt x="0" y="2568285"/>
                </a:lnTo>
                <a:lnTo>
                  <a:pt x="0" y="0"/>
                </a:lnTo>
                <a:close/>
              </a:path>
            </a:pathLst>
          </a:custGeom>
          <a:blipFill>
            <a:blip r:embed="rId11"/>
            <a:stretch>
              <a:fillRect l="0" t="0" r="-16383" b="0"/>
            </a:stretch>
          </a:blipFill>
        </p:spPr>
      </p:sp>
      <p:sp>
        <p:nvSpPr>
          <p:cNvPr name="Freeform 12" id="12"/>
          <p:cNvSpPr/>
          <p:nvPr/>
        </p:nvSpPr>
        <p:spPr>
          <a:xfrm flipH="false" flipV="false" rot="0">
            <a:off x="3639735" y="7048163"/>
            <a:ext cx="1897393" cy="2712286"/>
          </a:xfrm>
          <a:custGeom>
            <a:avLst/>
            <a:gdLst/>
            <a:ahLst/>
            <a:cxnLst/>
            <a:rect r="r" b="b" t="t" l="l"/>
            <a:pathLst>
              <a:path h="2712286" w="1897393">
                <a:moveTo>
                  <a:pt x="0" y="0"/>
                </a:moveTo>
                <a:lnTo>
                  <a:pt x="1897393" y="0"/>
                </a:lnTo>
                <a:lnTo>
                  <a:pt x="1897393" y="2712287"/>
                </a:lnTo>
                <a:lnTo>
                  <a:pt x="0" y="2712287"/>
                </a:lnTo>
                <a:lnTo>
                  <a:pt x="0" y="0"/>
                </a:lnTo>
                <a:close/>
              </a:path>
            </a:pathLst>
          </a:custGeom>
          <a:blipFill>
            <a:blip r:embed="rId12"/>
            <a:stretch>
              <a:fillRect l="0" t="0" r="-43306" b="0"/>
            </a:stretch>
          </a:blipFill>
        </p:spPr>
      </p:sp>
      <p:sp>
        <p:nvSpPr>
          <p:cNvPr name="Freeform 13" id="13"/>
          <p:cNvSpPr/>
          <p:nvPr/>
        </p:nvSpPr>
        <p:spPr>
          <a:xfrm flipH="false" flipV="false" rot="0">
            <a:off x="5860978" y="7048163"/>
            <a:ext cx="2219922" cy="2712286"/>
          </a:xfrm>
          <a:custGeom>
            <a:avLst/>
            <a:gdLst/>
            <a:ahLst/>
            <a:cxnLst/>
            <a:rect r="r" b="b" t="t" l="l"/>
            <a:pathLst>
              <a:path h="2712286" w="2219922">
                <a:moveTo>
                  <a:pt x="0" y="0"/>
                </a:moveTo>
                <a:lnTo>
                  <a:pt x="2219922" y="0"/>
                </a:lnTo>
                <a:lnTo>
                  <a:pt x="2219922" y="2712287"/>
                </a:lnTo>
                <a:lnTo>
                  <a:pt x="0" y="2712287"/>
                </a:lnTo>
                <a:lnTo>
                  <a:pt x="0" y="0"/>
                </a:lnTo>
                <a:close/>
              </a:path>
            </a:pathLst>
          </a:custGeom>
          <a:blipFill>
            <a:blip r:embed="rId13"/>
            <a:stretch>
              <a:fillRect l="0" t="0" r="-22487" b="0"/>
            </a:stretch>
          </a:blipFill>
        </p:spPr>
      </p:sp>
      <p:sp>
        <p:nvSpPr>
          <p:cNvPr name="Freeform 14" id="14"/>
          <p:cNvSpPr/>
          <p:nvPr/>
        </p:nvSpPr>
        <p:spPr>
          <a:xfrm flipH="false" flipV="false" rot="0">
            <a:off x="8372994" y="7090061"/>
            <a:ext cx="1738476" cy="2628492"/>
          </a:xfrm>
          <a:custGeom>
            <a:avLst/>
            <a:gdLst/>
            <a:ahLst/>
            <a:cxnLst/>
            <a:rect r="r" b="b" t="t" l="l"/>
            <a:pathLst>
              <a:path h="2628492" w="1738476">
                <a:moveTo>
                  <a:pt x="0" y="0"/>
                </a:moveTo>
                <a:lnTo>
                  <a:pt x="1738476" y="0"/>
                </a:lnTo>
                <a:lnTo>
                  <a:pt x="1738476" y="2628491"/>
                </a:lnTo>
                <a:lnTo>
                  <a:pt x="0" y="2628491"/>
                </a:lnTo>
                <a:lnTo>
                  <a:pt x="0" y="0"/>
                </a:lnTo>
                <a:close/>
              </a:path>
            </a:pathLst>
          </a:custGeom>
          <a:blipFill>
            <a:blip r:embed="rId14"/>
            <a:stretch>
              <a:fillRect l="-13085" t="-46847" r="-175960" b="-40741"/>
            </a:stretch>
          </a:blipFill>
        </p:spPr>
      </p:sp>
      <p:sp>
        <p:nvSpPr>
          <p:cNvPr name="Freeform 15" id="15"/>
          <p:cNvSpPr/>
          <p:nvPr/>
        </p:nvSpPr>
        <p:spPr>
          <a:xfrm flipH="false" flipV="false" rot="0">
            <a:off x="10510461" y="7187784"/>
            <a:ext cx="3334283" cy="2530768"/>
          </a:xfrm>
          <a:custGeom>
            <a:avLst/>
            <a:gdLst/>
            <a:ahLst/>
            <a:cxnLst/>
            <a:rect r="r" b="b" t="t" l="l"/>
            <a:pathLst>
              <a:path h="2530768" w="3334283">
                <a:moveTo>
                  <a:pt x="0" y="0"/>
                </a:moveTo>
                <a:lnTo>
                  <a:pt x="3334283" y="0"/>
                </a:lnTo>
                <a:lnTo>
                  <a:pt x="3334283" y="2530768"/>
                </a:lnTo>
                <a:lnTo>
                  <a:pt x="0" y="2530768"/>
                </a:lnTo>
                <a:lnTo>
                  <a:pt x="0" y="0"/>
                </a:lnTo>
                <a:close/>
              </a:path>
            </a:pathLst>
          </a:custGeom>
          <a:blipFill>
            <a:blip r:embed="rId15"/>
            <a:stretch>
              <a:fillRect l="-6654" t="-20434" r="0" b="-20434"/>
            </a:stretch>
          </a:blipFill>
        </p:spPr>
      </p:sp>
      <p:sp>
        <p:nvSpPr>
          <p:cNvPr name="Freeform 16" id="16"/>
          <p:cNvSpPr/>
          <p:nvPr/>
        </p:nvSpPr>
        <p:spPr>
          <a:xfrm flipH="false" flipV="false" rot="0">
            <a:off x="14244794" y="7229681"/>
            <a:ext cx="3229508" cy="2530768"/>
          </a:xfrm>
          <a:custGeom>
            <a:avLst/>
            <a:gdLst/>
            <a:ahLst/>
            <a:cxnLst/>
            <a:rect r="r" b="b" t="t" l="l"/>
            <a:pathLst>
              <a:path h="2530768" w="3229508">
                <a:moveTo>
                  <a:pt x="0" y="0"/>
                </a:moveTo>
                <a:lnTo>
                  <a:pt x="3229508" y="0"/>
                </a:lnTo>
                <a:lnTo>
                  <a:pt x="3229508" y="2530769"/>
                </a:lnTo>
                <a:lnTo>
                  <a:pt x="0" y="2530769"/>
                </a:lnTo>
                <a:lnTo>
                  <a:pt x="0" y="0"/>
                </a:lnTo>
                <a:close/>
              </a:path>
            </a:pathLst>
          </a:custGeom>
          <a:blipFill>
            <a:blip r:embed="rId16"/>
            <a:stretch>
              <a:fillRect l="0" t="-13565" r="0" b="-13565"/>
            </a:stretch>
          </a:blipFill>
        </p:spPr>
      </p:sp>
      <p:sp>
        <p:nvSpPr>
          <p:cNvPr name="TextBox 17" id="17"/>
          <p:cNvSpPr txBox="true"/>
          <p:nvPr/>
        </p:nvSpPr>
        <p:spPr>
          <a:xfrm rot="0">
            <a:off x="9262330" y="2268122"/>
            <a:ext cx="9525" cy="1833599"/>
          </a:xfrm>
          <a:prstGeom prst="rect">
            <a:avLst/>
          </a:prstGeom>
        </p:spPr>
        <p:txBody>
          <a:bodyPr anchor="t" rtlCol="false" tIns="0" lIns="0" bIns="0" rIns="0">
            <a:spAutoFit/>
          </a:bodyPr>
          <a:lstStyle/>
          <a:p>
            <a:pPr algn="ctr">
              <a:lnSpc>
                <a:spcPts val="14960"/>
              </a:lnSpc>
              <a:spcBef>
                <a:spcPct val="0"/>
              </a:spcBef>
            </a:pPr>
          </a:p>
        </p:txBody>
      </p:sp>
      <p:sp>
        <p:nvSpPr>
          <p:cNvPr name="TextBox 18" id="18"/>
          <p:cNvSpPr txBox="true"/>
          <p:nvPr/>
        </p:nvSpPr>
        <p:spPr>
          <a:xfrm rot="0">
            <a:off x="1511284" y="444520"/>
            <a:ext cx="15265432" cy="543609"/>
          </a:xfrm>
          <a:prstGeom prst="rect">
            <a:avLst/>
          </a:prstGeom>
        </p:spPr>
        <p:txBody>
          <a:bodyPr anchor="t" rtlCol="false" tIns="0" lIns="0" bIns="0" rIns="0">
            <a:spAutoFit/>
          </a:bodyPr>
          <a:lstStyle/>
          <a:p>
            <a:pPr algn="ctr">
              <a:lnSpc>
                <a:spcPts val="4472"/>
              </a:lnSpc>
            </a:pPr>
            <a:r>
              <a:rPr lang="en-US" sz="3194">
                <a:solidFill>
                  <a:srgbClr val="FFFFFF"/>
                </a:solidFill>
                <a:latin typeface="Canva Sans Bold"/>
              </a:rPr>
              <a:t> </a:t>
            </a:r>
            <a:r>
              <a:rPr lang="en-US" sz="3194">
                <a:solidFill>
                  <a:srgbClr val="FFFFFF"/>
                </a:solidFill>
                <a:latin typeface="Canva Sans Bold"/>
              </a:rPr>
              <a:t>Pre-training (autoencoder) and then both autoencoder along with regression</a:t>
            </a:r>
          </a:p>
        </p:txBody>
      </p:sp>
      <p:sp>
        <p:nvSpPr>
          <p:cNvPr name="TextBox 19" id="19"/>
          <p:cNvSpPr txBox="true"/>
          <p:nvPr/>
        </p:nvSpPr>
        <p:spPr>
          <a:xfrm rot="0">
            <a:off x="813698" y="4077817"/>
            <a:ext cx="2651261"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Predicted Images</a:t>
            </a:r>
          </a:p>
        </p:txBody>
      </p:sp>
      <p:sp>
        <p:nvSpPr>
          <p:cNvPr name="TextBox 20" id="20"/>
          <p:cNvSpPr txBox="true"/>
          <p:nvPr/>
        </p:nvSpPr>
        <p:spPr>
          <a:xfrm rot="0">
            <a:off x="964136" y="1216888"/>
            <a:ext cx="2350386"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Original Images</a:t>
            </a:r>
          </a:p>
        </p:txBody>
      </p:sp>
      <p:sp>
        <p:nvSpPr>
          <p:cNvPr name="TextBox 21" id="21"/>
          <p:cNvSpPr txBox="true"/>
          <p:nvPr/>
        </p:nvSpPr>
        <p:spPr>
          <a:xfrm rot="0">
            <a:off x="714120" y="7010063"/>
            <a:ext cx="2767239"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Generated Images</a:t>
            </a:r>
          </a:p>
        </p:txBody>
      </p:sp>
    </p:spTree>
  </p:cSld>
  <p:clrMapOvr>
    <a:masterClrMapping/>
  </p:clrMapOvr>
</p:sld>
</file>

<file path=ppt/slides/slide43.xml><?xml version="1.0" encoding="utf-8"?>
<p:sld xmlns:p="http://schemas.openxmlformats.org/presentationml/2006/main" xmlns:a="http://schemas.openxmlformats.org/drawingml/2006/main">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511284" y="540177"/>
            <a:ext cx="15265432" cy="543609"/>
          </a:xfrm>
          <a:prstGeom prst="rect">
            <a:avLst/>
          </a:prstGeom>
        </p:spPr>
        <p:txBody>
          <a:bodyPr anchor="t" rtlCol="false" tIns="0" lIns="0" bIns="0" rIns="0">
            <a:spAutoFit/>
          </a:bodyPr>
          <a:lstStyle/>
          <a:p>
            <a:pPr algn="ctr">
              <a:lnSpc>
                <a:spcPts val="4472"/>
              </a:lnSpc>
            </a:pPr>
            <a:r>
              <a:rPr lang="en-US" sz="3194">
                <a:solidFill>
                  <a:srgbClr val="FFFFFF"/>
                </a:solidFill>
                <a:latin typeface="Canva Sans Bold"/>
              </a:rPr>
              <a:t> </a:t>
            </a:r>
            <a:r>
              <a:rPr lang="en-US" sz="3194">
                <a:solidFill>
                  <a:srgbClr val="FFFFFF"/>
                </a:solidFill>
                <a:latin typeface="Canva Sans Bold"/>
              </a:rPr>
              <a:t>Pre-training (autoencoder) and then both autoencoder along with regression</a:t>
            </a:r>
          </a:p>
        </p:txBody>
      </p:sp>
      <p:sp>
        <p:nvSpPr>
          <p:cNvPr name="TextBox 3" id="3"/>
          <p:cNvSpPr txBox="true"/>
          <p:nvPr/>
        </p:nvSpPr>
        <p:spPr>
          <a:xfrm rot="0">
            <a:off x="7750265" y="1332828"/>
            <a:ext cx="278747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Observations</a:t>
            </a:r>
          </a:p>
        </p:txBody>
      </p:sp>
      <p:sp>
        <p:nvSpPr>
          <p:cNvPr name="TextBox 4" id="4"/>
          <p:cNvSpPr txBox="true"/>
          <p:nvPr/>
        </p:nvSpPr>
        <p:spPr>
          <a:xfrm rot="0">
            <a:off x="2384742" y="2160868"/>
            <a:ext cx="14105334" cy="7181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For the image of a room, the model predicted an </a:t>
            </a:r>
          </a:p>
          <a:p>
            <a:pPr algn="l">
              <a:lnSpc>
                <a:spcPts val="4759"/>
              </a:lnSpc>
            </a:pPr>
            <a:r>
              <a:rPr lang="en-US" sz="3399">
                <a:solidFill>
                  <a:srgbClr val="FFFFFF"/>
                </a:solidFill>
                <a:latin typeface="Canva Sans"/>
              </a:rPr>
              <a:t>       image which was that of a room. The generated image resembles</a:t>
            </a:r>
          </a:p>
          <a:p>
            <a:pPr algn="l">
              <a:lnSpc>
                <a:spcPts val="4759"/>
              </a:lnSpc>
            </a:pPr>
            <a:r>
              <a:rPr lang="en-US" sz="3399">
                <a:solidFill>
                  <a:srgbClr val="FFFFFF"/>
                </a:solidFill>
                <a:latin typeface="Canva Sans"/>
              </a:rPr>
              <a:t>       that of a kitchen area, but it still is a part of some house.</a:t>
            </a:r>
          </a:p>
          <a:p>
            <a:pPr algn="l" marL="734059" indent="-367030" lvl="1">
              <a:lnSpc>
                <a:spcPts val="4759"/>
              </a:lnSpc>
              <a:buFont typeface="Arial"/>
              <a:buChar char="•"/>
            </a:pPr>
            <a:r>
              <a:rPr lang="en-US" sz="3399">
                <a:solidFill>
                  <a:srgbClr val="FFFFFF"/>
                </a:solidFill>
                <a:latin typeface="Canva Sans"/>
              </a:rPr>
              <a:t>This model as well predicted the image of a giraffe as that of a </a:t>
            </a:r>
          </a:p>
          <a:p>
            <a:pPr algn="l">
              <a:lnSpc>
                <a:spcPts val="4759"/>
              </a:lnSpc>
            </a:pPr>
            <a:r>
              <a:rPr lang="en-US" sz="3399">
                <a:solidFill>
                  <a:srgbClr val="FFFFFF"/>
                </a:solidFill>
                <a:latin typeface="Canva Sans"/>
              </a:rPr>
              <a:t>       zebra, and generated the image of the same.</a:t>
            </a:r>
          </a:p>
          <a:p>
            <a:pPr algn="l" marL="734059" indent="-367030" lvl="1">
              <a:lnSpc>
                <a:spcPts val="4759"/>
              </a:lnSpc>
              <a:buFont typeface="Arial"/>
              <a:buChar char="•"/>
            </a:pPr>
            <a:r>
              <a:rPr lang="en-US" sz="3399">
                <a:solidFill>
                  <a:srgbClr val="FFFFFF"/>
                </a:solidFill>
                <a:latin typeface="Canva Sans"/>
              </a:rPr>
              <a:t>Similar to the last model, it also predicted the image of</a:t>
            </a:r>
          </a:p>
          <a:p>
            <a:pPr algn="l">
              <a:lnSpc>
                <a:spcPts val="4759"/>
              </a:lnSpc>
            </a:pPr>
            <a:r>
              <a:rPr lang="en-US" sz="3399">
                <a:solidFill>
                  <a:srgbClr val="FFFFFF"/>
                </a:solidFill>
                <a:latin typeface="Canva Sans"/>
              </a:rPr>
              <a:t>       skateboarding with that of surfing, and the generated image</a:t>
            </a:r>
          </a:p>
          <a:p>
            <a:pPr algn="l">
              <a:lnSpc>
                <a:spcPts val="4759"/>
              </a:lnSpc>
            </a:pPr>
            <a:r>
              <a:rPr lang="en-US" sz="3399">
                <a:solidFill>
                  <a:srgbClr val="FFFFFF"/>
                </a:solidFill>
                <a:latin typeface="Canva Sans"/>
              </a:rPr>
              <a:t>       resembled the predicted image. </a:t>
            </a:r>
          </a:p>
          <a:p>
            <a:pPr algn="l" marL="734059" indent="-367030" lvl="1">
              <a:lnSpc>
                <a:spcPts val="4759"/>
              </a:lnSpc>
              <a:buFont typeface="Arial"/>
              <a:buChar char="•"/>
            </a:pPr>
            <a:r>
              <a:rPr lang="en-US" sz="3399">
                <a:solidFill>
                  <a:srgbClr val="FFFFFF"/>
                </a:solidFill>
                <a:latin typeface="Canva Sans"/>
              </a:rPr>
              <a:t>In the fourth image, it predicted a “group” of giraffes, instead of </a:t>
            </a:r>
          </a:p>
          <a:p>
            <a:pPr algn="l">
              <a:lnSpc>
                <a:spcPts val="4759"/>
              </a:lnSpc>
            </a:pPr>
            <a:r>
              <a:rPr lang="en-US" sz="3399">
                <a:solidFill>
                  <a:srgbClr val="FFFFFF"/>
                </a:solidFill>
                <a:latin typeface="Canva Sans"/>
              </a:rPr>
              <a:t>       </a:t>
            </a:r>
            <a:r>
              <a:rPr lang="en-US" sz="3399">
                <a:solidFill>
                  <a:srgbClr val="FFFFFF"/>
                </a:solidFill>
                <a:latin typeface="Canva Sans"/>
              </a:rPr>
              <a:t>that </a:t>
            </a:r>
            <a:r>
              <a:rPr lang="en-US" sz="3399">
                <a:solidFill>
                  <a:srgbClr val="FFFFFF"/>
                </a:solidFill>
                <a:latin typeface="Canva Sans"/>
              </a:rPr>
              <a:t>of people, and generated a “group” of zebras.</a:t>
            </a:r>
          </a:p>
          <a:p>
            <a:pPr algn="l" marL="734059" indent="-367030" lvl="1">
              <a:lnSpc>
                <a:spcPts val="4759"/>
              </a:lnSpc>
              <a:buFont typeface="Arial"/>
              <a:buChar char="•"/>
            </a:pPr>
            <a:r>
              <a:rPr lang="en-US" sz="3399">
                <a:solidFill>
                  <a:srgbClr val="FFFFFF"/>
                </a:solidFill>
                <a:latin typeface="Canva Sans"/>
              </a:rPr>
              <a:t> This model was not able to come close to predicting the image </a:t>
            </a:r>
          </a:p>
          <a:p>
            <a:pPr algn="l">
              <a:lnSpc>
                <a:spcPts val="4759"/>
              </a:lnSpc>
            </a:pPr>
            <a:r>
              <a:rPr lang="en-US" sz="3399">
                <a:solidFill>
                  <a:srgbClr val="FFFFFF"/>
                </a:solidFill>
                <a:latin typeface="Canva Sans"/>
              </a:rPr>
              <a:t>        of a bear or generating it as well.</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314843" y="1401740"/>
            <a:ext cx="1897393" cy="2502596"/>
          </a:xfrm>
          <a:custGeom>
            <a:avLst/>
            <a:gdLst/>
            <a:ahLst/>
            <a:cxnLst/>
            <a:rect r="r" b="b" t="t" l="l"/>
            <a:pathLst>
              <a:path h="2502596" w="1897393">
                <a:moveTo>
                  <a:pt x="0" y="0"/>
                </a:moveTo>
                <a:lnTo>
                  <a:pt x="1897393" y="0"/>
                </a:lnTo>
                <a:lnTo>
                  <a:pt x="1897393" y="2502595"/>
                </a:lnTo>
                <a:lnTo>
                  <a:pt x="0" y="2502595"/>
                </a:lnTo>
                <a:lnTo>
                  <a:pt x="0" y="0"/>
                </a:lnTo>
                <a:close/>
              </a:path>
            </a:pathLst>
          </a:custGeom>
          <a:blipFill>
            <a:blip r:embed="rId2"/>
            <a:stretch>
              <a:fillRect l="0" t="0" r="0" b="0"/>
            </a:stretch>
          </a:blipFill>
        </p:spPr>
      </p:sp>
      <p:sp>
        <p:nvSpPr>
          <p:cNvPr name="Freeform 3" id="3"/>
          <p:cNvSpPr/>
          <p:nvPr/>
        </p:nvSpPr>
        <p:spPr>
          <a:xfrm flipH="false" flipV="false" rot="0">
            <a:off x="5545611" y="1407743"/>
            <a:ext cx="2219922" cy="2502596"/>
          </a:xfrm>
          <a:custGeom>
            <a:avLst/>
            <a:gdLst/>
            <a:ahLst/>
            <a:cxnLst/>
            <a:rect r="r" b="b" t="t" l="l"/>
            <a:pathLst>
              <a:path h="2502596" w="2219922">
                <a:moveTo>
                  <a:pt x="0" y="0"/>
                </a:moveTo>
                <a:lnTo>
                  <a:pt x="2219922" y="0"/>
                </a:lnTo>
                <a:lnTo>
                  <a:pt x="2219922" y="2502596"/>
                </a:lnTo>
                <a:lnTo>
                  <a:pt x="0" y="2502596"/>
                </a:lnTo>
                <a:lnTo>
                  <a:pt x="0" y="0"/>
                </a:lnTo>
                <a:close/>
              </a:path>
            </a:pathLst>
          </a:custGeom>
          <a:blipFill>
            <a:blip r:embed="rId3"/>
            <a:stretch>
              <a:fillRect l="0" t="-8540" r="0" b="-8540"/>
            </a:stretch>
          </a:blipFill>
        </p:spPr>
      </p:sp>
      <p:sp>
        <p:nvSpPr>
          <p:cNvPr name="Freeform 4" id="4"/>
          <p:cNvSpPr/>
          <p:nvPr/>
        </p:nvSpPr>
        <p:spPr>
          <a:xfrm flipH="false" flipV="false" rot="0">
            <a:off x="8089383" y="1407743"/>
            <a:ext cx="1679231" cy="2502596"/>
          </a:xfrm>
          <a:custGeom>
            <a:avLst/>
            <a:gdLst/>
            <a:ahLst/>
            <a:cxnLst/>
            <a:rect r="r" b="b" t="t" l="l"/>
            <a:pathLst>
              <a:path h="2502596" w="1679231">
                <a:moveTo>
                  <a:pt x="0" y="0"/>
                </a:moveTo>
                <a:lnTo>
                  <a:pt x="1679231" y="0"/>
                </a:lnTo>
                <a:lnTo>
                  <a:pt x="1679231" y="2502596"/>
                </a:lnTo>
                <a:lnTo>
                  <a:pt x="0" y="2502596"/>
                </a:lnTo>
                <a:lnTo>
                  <a:pt x="0" y="0"/>
                </a:lnTo>
                <a:close/>
              </a:path>
            </a:pathLst>
          </a:custGeom>
          <a:blipFill>
            <a:blip r:embed="rId4"/>
            <a:stretch>
              <a:fillRect l="0" t="0" r="0" b="0"/>
            </a:stretch>
          </a:blipFill>
        </p:spPr>
      </p:sp>
      <p:sp>
        <p:nvSpPr>
          <p:cNvPr name="Freeform 5" id="5"/>
          <p:cNvSpPr/>
          <p:nvPr/>
        </p:nvSpPr>
        <p:spPr>
          <a:xfrm flipH="false" flipV="false" rot="0">
            <a:off x="10092464" y="1407743"/>
            <a:ext cx="3421972" cy="2508600"/>
          </a:xfrm>
          <a:custGeom>
            <a:avLst/>
            <a:gdLst/>
            <a:ahLst/>
            <a:cxnLst/>
            <a:rect r="r" b="b" t="t" l="l"/>
            <a:pathLst>
              <a:path h="2508600" w="3421972">
                <a:moveTo>
                  <a:pt x="0" y="0"/>
                </a:moveTo>
                <a:lnTo>
                  <a:pt x="3421972" y="0"/>
                </a:lnTo>
                <a:lnTo>
                  <a:pt x="3421972" y="2508600"/>
                </a:lnTo>
                <a:lnTo>
                  <a:pt x="0" y="2508600"/>
                </a:lnTo>
                <a:lnTo>
                  <a:pt x="0" y="0"/>
                </a:lnTo>
                <a:close/>
              </a:path>
            </a:pathLst>
          </a:custGeom>
          <a:blipFill>
            <a:blip r:embed="rId5"/>
            <a:stretch>
              <a:fillRect l="0" t="0" r="-2796" b="0"/>
            </a:stretch>
          </a:blipFill>
        </p:spPr>
      </p:sp>
      <p:sp>
        <p:nvSpPr>
          <p:cNvPr name="Freeform 6" id="6"/>
          <p:cNvSpPr/>
          <p:nvPr/>
        </p:nvSpPr>
        <p:spPr>
          <a:xfrm flipH="false" flipV="false" rot="0">
            <a:off x="13838286" y="1401740"/>
            <a:ext cx="3320649" cy="2502596"/>
          </a:xfrm>
          <a:custGeom>
            <a:avLst/>
            <a:gdLst/>
            <a:ahLst/>
            <a:cxnLst/>
            <a:rect r="r" b="b" t="t" l="l"/>
            <a:pathLst>
              <a:path h="2502596" w="3320649">
                <a:moveTo>
                  <a:pt x="0" y="0"/>
                </a:moveTo>
                <a:lnTo>
                  <a:pt x="3320649" y="0"/>
                </a:lnTo>
                <a:lnTo>
                  <a:pt x="3320649" y="2502595"/>
                </a:lnTo>
                <a:lnTo>
                  <a:pt x="0" y="2502595"/>
                </a:lnTo>
                <a:lnTo>
                  <a:pt x="0" y="0"/>
                </a:lnTo>
                <a:close/>
              </a:path>
            </a:pathLst>
          </a:custGeom>
          <a:blipFill>
            <a:blip r:embed="rId6"/>
            <a:stretch>
              <a:fillRect l="0" t="0" r="0" b="0"/>
            </a:stretch>
          </a:blipFill>
        </p:spPr>
      </p:sp>
      <p:sp>
        <p:nvSpPr>
          <p:cNvPr name="Freeform 7" id="7"/>
          <p:cNvSpPr/>
          <p:nvPr/>
        </p:nvSpPr>
        <p:spPr>
          <a:xfrm flipH="false" flipV="false" rot="0">
            <a:off x="3421515" y="4076460"/>
            <a:ext cx="1900611" cy="2549335"/>
          </a:xfrm>
          <a:custGeom>
            <a:avLst/>
            <a:gdLst/>
            <a:ahLst/>
            <a:cxnLst/>
            <a:rect r="r" b="b" t="t" l="l"/>
            <a:pathLst>
              <a:path h="2549335" w="1900611">
                <a:moveTo>
                  <a:pt x="0" y="0"/>
                </a:moveTo>
                <a:lnTo>
                  <a:pt x="1900611" y="0"/>
                </a:lnTo>
                <a:lnTo>
                  <a:pt x="1900611" y="2549334"/>
                </a:lnTo>
                <a:lnTo>
                  <a:pt x="0" y="2549334"/>
                </a:lnTo>
                <a:lnTo>
                  <a:pt x="0" y="0"/>
                </a:lnTo>
                <a:close/>
              </a:path>
            </a:pathLst>
          </a:custGeom>
          <a:blipFill>
            <a:blip r:embed="rId7"/>
            <a:stretch>
              <a:fillRect l="0" t="0" r="0" b="-11472"/>
            </a:stretch>
          </a:blipFill>
        </p:spPr>
      </p:sp>
      <p:sp>
        <p:nvSpPr>
          <p:cNvPr name="Freeform 8" id="8"/>
          <p:cNvSpPr/>
          <p:nvPr/>
        </p:nvSpPr>
        <p:spPr>
          <a:xfrm flipH="false" flipV="false" rot="0">
            <a:off x="5645976" y="4076460"/>
            <a:ext cx="2219922" cy="2549335"/>
          </a:xfrm>
          <a:custGeom>
            <a:avLst/>
            <a:gdLst/>
            <a:ahLst/>
            <a:cxnLst/>
            <a:rect r="r" b="b" t="t" l="l"/>
            <a:pathLst>
              <a:path h="2549335" w="2219922">
                <a:moveTo>
                  <a:pt x="0" y="0"/>
                </a:moveTo>
                <a:lnTo>
                  <a:pt x="2219922" y="0"/>
                </a:lnTo>
                <a:lnTo>
                  <a:pt x="2219922" y="2549334"/>
                </a:lnTo>
                <a:lnTo>
                  <a:pt x="0" y="2549334"/>
                </a:lnTo>
                <a:lnTo>
                  <a:pt x="0" y="0"/>
                </a:lnTo>
                <a:close/>
              </a:path>
            </a:pathLst>
          </a:custGeom>
          <a:blipFill>
            <a:blip r:embed="rId8"/>
            <a:stretch>
              <a:fillRect l="-36129" t="0" r="-36129" b="0"/>
            </a:stretch>
          </a:blipFill>
        </p:spPr>
      </p:sp>
      <p:sp>
        <p:nvSpPr>
          <p:cNvPr name="Freeform 9" id="9"/>
          <p:cNvSpPr/>
          <p:nvPr/>
        </p:nvSpPr>
        <p:spPr>
          <a:xfrm flipH="false" flipV="false" rot="0">
            <a:off x="8189748" y="4076460"/>
            <a:ext cx="1679231" cy="2568285"/>
          </a:xfrm>
          <a:custGeom>
            <a:avLst/>
            <a:gdLst/>
            <a:ahLst/>
            <a:cxnLst/>
            <a:rect r="r" b="b" t="t" l="l"/>
            <a:pathLst>
              <a:path h="2568285" w="1679231">
                <a:moveTo>
                  <a:pt x="0" y="0"/>
                </a:moveTo>
                <a:lnTo>
                  <a:pt x="1679231" y="0"/>
                </a:lnTo>
                <a:lnTo>
                  <a:pt x="1679231" y="2568284"/>
                </a:lnTo>
                <a:lnTo>
                  <a:pt x="0" y="2568284"/>
                </a:lnTo>
                <a:lnTo>
                  <a:pt x="0" y="0"/>
                </a:lnTo>
                <a:close/>
              </a:path>
            </a:pathLst>
          </a:custGeom>
          <a:blipFill>
            <a:blip r:embed="rId9"/>
            <a:stretch>
              <a:fillRect l="-49280" t="0" r="-81810" b="0"/>
            </a:stretch>
          </a:blipFill>
        </p:spPr>
      </p:sp>
      <p:sp>
        <p:nvSpPr>
          <p:cNvPr name="Freeform 10" id="10"/>
          <p:cNvSpPr/>
          <p:nvPr/>
        </p:nvSpPr>
        <p:spPr>
          <a:xfrm flipH="false" flipV="false" rot="0">
            <a:off x="10192829" y="4076460"/>
            <a:ext cx="3421972" cy="2544582"/>
          </a:xfrm>
          <a:custGeom>
            <a:avLst/>
            <a:gdLst/>
            <a:ahLst/>
            <a:cxnLst/>
            <a:rect r="r" b="b" t="t" l="l"/>
            <a:pathLst>
              <a:path h="2544582" w="3421972">
                <a:moveTo>
                  <a:pt x="0" y="0"/>
                </a:moveTo>
                <a:lnTo>
                  <a:pt x="3421972" y="0"/>
                </a:lnTo>
                <a:lnTo>
                  <a:pt x="3421972" y="2544581"/>
                </a:lnTo>
                <a:lnTo>
                  <a:pt x="0" y="2544581"/>
                </a:lnTo>
                <a:lnTo>
                  <a:pt x="0" y="0"/>
                </a:lnTo>
                <a:close/>
              </a:path>
            </a:pathLst>
          </a:custGeom>
          <a:blipFill>
            <a:blip r:embed="rId10"/>
            <a:stretch>
              <a:fillRect l="-6265" t="0" r="-6265" b="0"/>
            </a:stretch>
          </a:blipFill>
        </p:spPr>
      </p:sp>
      <p:sp>
        <p:nvSpPr>
          <p:cNvPr name="Freeform 11" id="11"/>
          <p:cNvSpPr/>
          <p:nvPr/>
        </p:nvSpPr>
        <p:spPr>
          <a:xfrm flipH="false" flipV="false" rot="0">
            <a:off x="13938651" y="4066954"/>
            <a:ext cx="3320649" cy="2558840"/>
          </a:xfrm>
          <a:custGeom>
            <a:avLst/>
            <a:gdLst/>
            <a:ahLst/>
            <a:cxnLst/>
            <a:rect r="r" b="b" t="t" l="l"/>
            <a:pathLst>
              <a:path h="2558840" w="3320649">
                <a:moveTo>
                  <a:pt x="0" y="0"/>
                </a:moveTo>
                <a:lnTo>
                  <a:pt x="3320649" y="0"/>
                </a:lnTo>
                <a:lnTo>
                  <a:pt x="3320649" y="2558840"/>
                </a:lnTo>
                <a:lnTo>
                  <a:pt x="0" y="2558840"/>
                </a:lnTo>
                <a:lnTo>
                  <a:pt x="0" y="0"/>
                </a:lnTo>
                <a:close/>
              </a:path>
            </a:pathLst>
          </a:custGeom>
          <a:blipFill>
            <a:blip r:embed="rId11"/>
            <a:stretch>
              <a:fillRect l="0" t="0" r="-15494" b="0"/>
            </a:stretch>
          </a:blipFill>
        </p:spPr>
      </p:sp>
      <p:sp>
        <p:nvSpPr>
          <p:cNvPr name="Freeform 12" id="12"/>
          <p:cNvSpPr/>
          <p:nvPr/>
        </p:nvSpPr>
        <p:spPr>
          <a:xfrm flipH="false" flipV="false" rot="0">
            <a:off x="3421515" y="6916015"/>
            <a:ext cx="1800246" cy="2823698"/>
          </a:xfrm>
          <a:custGeom>
            <a:avLst/>
            <a:gdLst/>
            <a:ahLst/>
            <a:cxnLst/>
            <a:rect r="r" b="b" t="t" l="l"/>
            <a:pathLst>
              <a:path h="2823698" w="1800246">
                <a:moveTo>
                  <a:pt x="0" y="0"/>
                </a:moveTo>
                <a:lnTo>
                  <a:pt x="1800246" y="0"/>
                </a:lnTo>
                <a:lnTo>
                  <a:pt x="1800246" y="2823697"/>
                </a:lnTo>
                <a:lnTo>
                  <a:pt x="0" y="2823697"/>
                </a:lnTo>
                <a:lnTo>
                  <a:pt x="0" y="0"/>
                </a:lnTo>
                <a:close/>
              </a:path>
            </a:pathLst>
          </a:custGeom>
          <a:blipFill>
            <a:blip r:embed="rId12"/>
            <a:stretch>
              <a:fillRect l="0" t="0" r="-61683" b="0"/>
            </a:stretch>
          </a:blipFill>
        </p:spPr>
      </p:sp>
      <p:sp>
        <p:nvSpPr>
          <p:cNvPr name="Freeform 13" id="13"/>
          <p:cNvSpPr/>
          <p:nvPr/>
        </p:nvSpPr>
        <p:spPr>
          <a:xfrm flipH="false" flipV="false" rot="0">
            <a:off x="5645976" y="6997269"/>
            <a:ext cx="2119557" cy="2687281"/>
          </a:xfrm>
          <a:custGeom>
            <a:avLst/>
            <a:gdLst/>
            <a:ahLst/>
            <a:cxnLst/>
            <a:rect r="r" b="b" t="t" l="l"/>
            <a:pathLst>
              <a:path h="2687281" w="2119557">
                <a:moveTo>
                  <a:pt x="0" y="0"/>
                </a:moveTo>
                <a:lnTo>
                  <a:pt x="2119557" y="0"/>
                </a:lnTo>
                <a:lnTo>
                  <a:pt x="2119557" y="2687281"/>
                </a:lnTo>
                <a:lnTo>
                  <a:pt x="0" y="2687281"/>
                </a:lnTo>
                <a:lnTo>
                  <a:pt x="0" y="0"/>
                </a:lnTo>
                <a:close/>
              </a:path>
            </a:pathLst>
          </a:custGeom>
          <a:blipFill>
            <a:blip r:embed="rId13"/>
            <a:stretch>
              <a:fillRect l="-28715" t="0" r="0" b="0"/>
            </a:stretch>
          </a:blipFill>
        </p:spPr>
      </p:sp>
      <p:sp>
        <p:nvSpPr>
          <p:cNvPr name="Freeform 14" id="14"/>
          <p:cNvSpPr/>
          <p:nvPr/>
        </p:nvSpPr>
        <p:spPr>
          <a:xfrm flipH="false" flipV="false" rot="0">
            <a:off x="8194158" y="7052335"/>
            <a:ext cx="1674821" cy="2577148"/>
          </a:xfrm>
          <a:custGeom>
            <a:avLst/>
            <a:gdLst/>
            <a:ahLst/>
            <a:cxnLst/>
            <a:rect r="r" b="b" t="t" l="l"/>
            <a:pathLst>
              <a:path h="2577148" w="1674821">
                <a:moveTo>
                  <a:pt x="0" y="0"/>
                </a:moveTo>
                <a:lnTo>
                  <a:pt x="1674821" y="0"/>
                </a:lnTo>
                <a:lnTo>
                  <a:pt x="1674821" y="2577149"/>
                </a:lnTo>
                <a:lnTo>
                  <a:pt x="0" y="2577149"/>
                </a:lnTo>
                <a:lnTo>
                  <a:pt x="0" y="0"/>
                </a:lnTo>
                <a:close/>
              </a:path>
            </a:pathLst>
          </a:custGeom>
          <a:blipFill>
            <a:blip r:embed="rId14"/>
            <a:stretch>
              <a:fillRect l="-18026" t="0" r="-106689" b="-46037"/>
            </a:stretch>
          </a:blipFill>
        </p:spPr>
      </p:sp>
      <p:sp>
        <p:nvSpPr>
          <p:cNvPr name="Freeform 15" id="15"/>
          <p:cNvSpPr/>
          <p:nvPr/>
        </p:nvSpPr>
        <p:spPr>
          <a:xfrm flipH="false" flipV="false" rot="0">
            <a:off x="10192829" y="6992516"/>
            <a:ext cx="3421972" cy="2636967"/>
          </a:xfrm>
          <a:custGeom>
            <a:avLst/>
            <a:gdLst/>
            <a:ahLst/>
            <a:cxnLst/>
            <a:rect r="r" b="b" t="t" l="l"/>
            <a:pathLst>
              <a:path h="2636967" w="3421972">
                <a:moveTo>
                  <a:pt x="0" y="0"/>
                </a:moveTo>
                <a:lnTo>
                  <a:pt x="3421972" y="0"/>
                </a:lnTo>
                <a:lnTo>
                  <a:pt x="3421972" y="2636968"/>
                </a:lnTo>
                <a:lnTo>
                  <a:pt x="0" y="2636968"/>
                </a:lnTo>
                <a:lnTo>
                  <a:pt x="0" y="0"/>
                </a:lnTo>
                <a:close/>
              </a:path>
            </a:pathLst>
          </a:custGeom>
          <a:blipFill>
            <a:blip r:embed="rId15"/>
            <a:stretch>
              <a:fillRect l="0" t="-14479" r="0" b="-14479"/>
            </a:stretch>
          </a:blipFill>
        </p:spPr>
      </p:sp>
      <p:sp>
        <p:nvSpPr>
          <p:cNvPr name="Freeform 16" id="16"/>
          <p:cNvSpPr/>
          <p:nvPr/>
        </p:nvSpPr>
        <p:spPr>
          <a:xfrm flipH="false" flipV="false" rot="0">
            <a:off x="13938651" y="6992516"/>
            <a:ext cx="3320649" cy="2747196"/>
          </a:xfrm>
          <a:custGeom>
            <a:avLst/>
            <a:gdLst/>
            <a:ahLst/>
            <a:cxnLst/>
            <a:rect r="r" b="b" t="t" l="l"/>
            <a:pathLst>
              <a:path h="2747196" w="3320649">
                <a:moveTo>
                  <a:pt x="0" y="0"/>
                </a:moveTo>
                <a:lnTo>
                  <a:pt x="3320649" y="0"/>
                </a:lnTo>
                <a:lnTo>
                  <a:pt x="3320649" y="2747196"/>
                </a:lnTo>
                <a:lnTo>
                  <a:pt x="0" y="2747196"/>
                </a:lnTo>
                <a:lnTo>
                  <a:pt x="0" y="0"/>
                </a:lnTo>
                <a:close/>
              </a:path>
            </a:pathLst>
          </a:custGeom>
          <a:blipFill>
            <a:blip r:embed="rId16"/>
            <a:stretch>
              <a:fillRect l="0" t="-10513" r="0" b="-10513"/>
            </a:stretch>
          </a:blipFill>
        </p:spPr>
      </p:sp>
      <p:sp>
        <p:nvSpPr>
          <p:cNvPr name="TextBox 17" id="17"/>
          <p:cNvSpPr txBox="true"/>
          <p:nvPr/>
        </p:nvSpPr>
        <p:spPr>
          <a:xfrm rot="0">
            <a:off x="8946963" y="2233355"/>
            <a:ext cx="9525" cy="1833599"/>
          </a:xfrm>
          <a:prstGeom prst="rect">
            <a:avLst/>
          </a:prstGeom>
        </p:spPr>
        <p:txBody>
          <a:bodyPr anchor="t" rtlCol="false" tIns="0" lIns="0" bIns="0" rIns="0">
            <a:spAutoFit/>
          </a:bodyPr>
          <a:lstStyle/>
          <a:p>
            <a:pPr algn="ctr">
              <a:lnSpc>
                <a:spcPts val="14960"/>
              </a:lnSpc>
              <a:spcBef>
                <a:spcPct val="0"/>
              </a:spcBef>
            </a:pPr>
          </a:p>
        </p:txBody>
      </p:sp>
      <p:sp>
        <p:nvSpPr>
          <p:cNvPr name="TextBox 18" id="18"/>
          <p:cNvSpPr txBox="true"/>
          <p:nvPr/>
        </p:nvSpPr>
        <p:spPr>
          <a:xfrm rot="0">
            <a:off x="6823712" y="490138"/>
            <a:ext cx="4009842" cy="543609"/>
          </a:xfrm>
          <a:prstGeom prst="rect">
            <a:avLst/>
          </a:prstGeom>
        </p:spPr>
        <p:txBody>
          <a:bodyPr anchor="t" rtlCol="false" tIns="0" lIns="0" bIns="0" rIns="0">
            <a:spAutoFit/>
          </a:bodyPr>
          <a:lstStyle/>
          <a:p>
            <a:pPr algn="ctr">
              <a:lnSpc>
                <a:spcPts val="4472"/>
              </a:lnSpc>
            </a:pPr>
            <a:r>
              <a:rPr lang="en-US" sz="3194">
                <a:solidFill>
                  <a:srgbClr val="FFFFFF"/>
                </a:solidFill>
                <a:latin typeface="Canva Sans Bold"/>
              </a:rPr>
              <a:t>Without Pretraining </a:t>
            </a:r>
          </a:p>
        </p:txBody>
      </p:sp>
      <p:sp>
        <p:nvSpPr>
          <p:cNvPr name="TextBox 19" id="19"/>
          <p:cNvSpPr txBox="true"/>
          <p:nvPr/>
        </p:nvSpPr>
        <p:spPr>
          <a:xfrm rot="0">
            <a:off x="598697" y="4028854"/>
            <a:ext cx="2651261"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Predicted Images</a:t>
            </a:r>
          </a:p>
        </p:txBody>
      </p:sp>
      <p:sp>
        <p:nvSpPr>
          <p:cNvPr name="TextBox 20" id="20"/>
          <p:cNvSpPr txBox="true"/>
          <p:nvPr/>
        </p:nvSpPr>
        <p:spPr>
          <a:xfrm rot="0">
            <a:off x="648769" y="1182122"/>
            <a:ext cx="2350386"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Original Images</a:t>
            </a:r>
          </a:p>
        </p:txBody>
      </p:sp>
      <p:sp>
        <p:nvSpPr>
          <p:cNvPr name="TextBox 21" id="21"/>
          <p:cNvSpPr txBox="true"/>
          <p:nvPr/>
        </p:nvSpPr>
        <p:spPr>
          <a:xfrm rot="0">
            <a:off x="557129" y="6877915"/>
            <a:ext cx="2767239"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Generated Images</a:t>
            </a:r>
          </a:p>
        </p:txBody>
      </p:sp>
    </p:spTree>
  </p:cSld>
  <p:clrMapOvr>
    <a:masterClrMapping/>
  </p:clrMapOvr>
</p:sld>
</file>

<file path=ppt/slides/slide45.xml><?xml version="1.0" encoding="utf-8"?>
<p:sld xmlns:p="http://schemas.openxmlformats.org/presentationml/2006/main" xmlns:a="http://schemas.openxmlformats.org/drawingml/2006/main">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7186922" y="540177"/>
            <a:ext cx="3914155" cy="543609"/>
          </a:xfrm>
          <a:prstGeom prst="rect">
            <a:avLst/>
          </a:prstGeom>
        </p:spPr>
        <p:txBody>
          <a:bodyPr anchor="t" rtlCol="false" tIns="0" lIns="0" bIns="0" rIns="0">
            <a:spAutoFit/>
          </a:bodyPr>
          <a:lstStyle/>
          <a:p>
            <a:pPr algn="ctr">
              <a:lnSpc>
                <a:spcPts val="4472"/>
              </a:lnSpc>
            </a:pPr>
            <a:r>
              <a:rPr lang="en-US" sz="3194">
                <a:solidFill>
                  <a:srgbClr val="FFFFFF"/>
                </a:solidFill>
                <a:latin typeface="Canva Sans Bold"/>
              </a:rPr>
              <a:t>Without Pretraining</a:t>
            </a:r>
          </a:p>
        </p:txBody>
      </p:sp>
      <p:sp>
        <p:nvSpPr>
          <p:cNvPr name="TextBox 3" id="3"/>
          <p:cNvSpPr txBox="true"/>
          <p:nvPr/>
        </p:nvSpPr>
        <p:spPr>
          <a:xfrm rot="0">
            <a:off x="7750265" y="1332828"/>
            <a:ext cx="278747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Observations</a:t>
            </a:r>
          </a:p>
        </p:txBody>
      </p:sp>
      <p:sp>
        <p:nvSpPr>
          <p:cNvPr name="TextBox 4" id="4"/>
          <p:cNvSpPr txBox="true"/>
          <p:nvPr/>
        </p:nvSpPr>
        <p:spPr>
          <a:xfrm rot="0">
            <a:off x="2384742" y="2160868"/>
            <a:ext cx="14385781" cy="77812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For the image of a room, the model predicted an </a:t>
            </a:r>
          </a:p>
          <a:p>
            <a:pPr algn="l">
              <a:lnSpc>
                <a:spcPts val="4759"/>
              </a:lnSpc>
            </a:pPr>
            <a:r>
              <a:rPr lang="en-US" sz="3399">
                <a:solidFill>
                  <a:srgbClr val="FFFFFF"/>
                </a:solidFill>
                <a:latin typeface="Canva Sans"/>
              </a:rPr>
              <a:t>       image which was that of a room, with similar colour schemes, </a:t>
            </a:r>
          </a:p>
          <a:p>
            <a:pPr algn="l">
              <a:lnSpc>
                <a:spcPts val="4759"/>
              </a:lnSpc>
            </a:pPr>
            <a:r>
              <a:rPr lang="en-US" sz="3399">
                <a:solidFill>
                  <a:srgbClr val="FFFFFF"/>
                </a:solidFill>
                <a:latin typeface="Canva Sans"/>
              </a:rPr>
              <a:t>       same is the case with the generated image.</a:t>
            </a:r>
          </a:p>
          <a:p>
            <a:pPr algn="l" marL="734059" indent="-367030" lvl="1">
              <a:lnSpc>
                <a:spcPts val="4759"/>
              </a:lnSpc>
              <a:buFont typeface="Arial"/>
              <a:buChar char="•"/>
            </a:pPr>
            <a:r>
              <a:rPr lang="en-US" sz="3399">
                <a:solidFill>
                  <a:srgbClr val="FFFFFF"/>
                </a:solidFill>
                <a:latin typeface="Canva Sans"/>
              </a:rPr>
              <a:t>This is the only model that predicted the image of a giraffe </a:t>
            </a:r>
          </a:p>
          <a:p>
            <a:pPr algn="l">
              <a:lnSpc>
                <a:spcPts val="4759"/>
              </a:lnSpc>
            </a:pPr>
            <a:r>
              <a:rPr lang="en-US" sz="3399">
                <a:solidFill>
                  <a:srgbClr val="FFFFFF"/>
                </a:solidFill>
                <a:latin typeface="Canva Sans"/>
              </a:rPr>
              <a:t>       correctly, although it was not the exact image, and generated </a:t>
            </a:r>
          </a:p>
          <a:p>
            <a:pPr algn="l">
              <a:lnSpc>
                <a:spcPts val="4759"/>
              </a:lnSpc>
            </a:pPr>
            <a:r>
              <a:rPr lang="en-US" sz="3399">
                <a:solidFill>
                  <a:srgbClr val="FFFFFF"/>
                </a:solidFill>
                <a:latin typeface="Canva Sans"/>
              </a:rPr>
              <a:t>       the image of a zebra. </a:t>
            </a:r>
          </a:p>
          <a:p>
            <a:pPr algn="l" marL="734059" indent="-367030" lvl="1">
              <a:lnSpc>
                <a:spcPts val="4759"/>
              </a:lnSpc>
              <a:buFont typeface="Arial"/>
              <a:buChar char="•"/>
            </a:pPr>
            <a:r>
              <a:rPr lang="en-US" sz="3399">
                <a:solidFill>
                  <a:srgbClr val="FFFFFF"/>
                </a:solidFill>
                <a:latin typeface="Canva Sans"/>
              </a:rPr>
              <a:t>Like all the other models, it also predicted the image of</a:t>
            </a:r>
          </a:p>
          <a:p>
            <a:pPr algn="l">
              <a:lnSpc>
                <a:spcPts val="4759"/>
              </a:lnSpc>
            </a:pPr>
            <a:r>
              <a:rPr lang="en-US" sz="3399">
                <a:solidFill>
                  <a:srgbClr val="FFFFFF"/>
                </a:solidFill>
                <a:latin typeface="Canva Sans"/>
              </a:rPr>
              <a:t>       skateboarding with that of surfing and generated that as well. </a:t>
            </a:r>
          </a:p>
          <a:p>
            <a:pPr algn="l" marL="734059" indent="-367030" lvl="1">
              <a:lnSpc>
                <a:spcPts val="4759"/>
              </a:lnSpc>
              <a:buFont typeface="Arial"/>
              <a:buChar char="•"/>
            </a:pPr>
            <a:r>
              <a:rPr lang="en-US" sz="3399">
                <a:solidFill>
                  <a:srgbClr val="FFFFFF"/>
                </a:solidFill>
                <a:latin typeface="Canva Sans"/>
              </a:rPr>
              <a:t>In the fourth image, the actual and predicted images are similar</a:t>
            </a:r>
          </a:p>
          <a:p>
            <a:pPr algn="l">
              <a:lnSpc>
                <a:spcPts val="4759"/>
              </a:lnSpc>
            </a:pPr>
            <a:r>
              <a:rPr lang="en-US" sz="3399">
                <a:solidFill>
                  <a:srgbClr val="FFFFFF"/>
                </a:solidFill>
                <a:latin typeface="Canva Sans"/>
              </a:rPr>
              <a:t>       in the sense that both involve a group of people, same is the case </a:t>
            </a:r>
          </a:p>
          <a:p>
            <a:pPr algn="l">
              <a:lnSpc>
                <a:spcPts val="4759"/>
              </a:lnSpc>
            </a:pPr>
            <a:r>
              <a:rPr lang="en-US" sz="3399">
                <a:solidFill>
                  <a:srgbClr val="FFFFFF"/>
                </a:solidFill>
                <a:latin typeface="Canva Sans"/>
              </a:rPr>
              <a:t>       with the generated image.</a:t>
            </a:r>
          </a:p>
          <a:p>
            <a:pPr algn="l" marL="734059" indent="-367030" lvl="1">
              <a:lnSpc>
                <a:spcPts val="4759"/>
              </a:lnSpc>
              <a:buFont typeface="Arial"/>
              <a:buChar char="•"/>
            </a:pPr>
            <a:r>
              <a:rPr lang="en-US" sz="3399">
                <a:solidFill>
                  <a:srgbClr val="FFFFFF"/>
                </a:solidFill>
                <a:latin typeface="Canva Sans"/>
              </a:rPr>
              <a:t> Like all the other models, this model was not able to come close</a:t>
            </a:r>
          </a:p>
          <a:p>
            <a:pPr algn="l">
              <a:lnSpc>
                <a:spcPts val="4759"/>
              </a:lnSpc>
            </a:pPr>
            <a:r>
              <a:rPr lang="en-US" sz="3399">
                <a:solidFill>
                  <a:srgbClr val="FFFFFF"/>
                </a:solidFill>
                <a:latin typeface="Canva Sans"/>
              </a:rPr>
              <a:t>        to predicting the image </a:t>
            </a:r>
            <a:r>
              <a:rPr lang="en-US" sz="3399">
                <a:solidFill>
                  <a:srgbClr val="FFFFFF"/>
                </a:solidFill>
                <a:latin typeface="Canva Sans"/>
              </a:rPr>
              <a:t>of a bear or predicting it as well.</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324368" y="1401740"/>
            <a:ext cx="1897393" cy="2502596"/>
          </a:xfrm>
          <a:custGeom>
            <a:avLst/>
            <a:gdLst/>
            <a:ahLst/>
            <a:cxnLst/>
            <a:rect r="r" b="b" t="t" l="l"/>
            <a:pathLst>
              <a:path h="2502596" w="1897393">
                <a:moveTo>
                  <a:pt x="0" y="0"/>
                </a:moveTo>
                <a:lnTo>
                  <a:pt x="1897393" y="0"/>
                </a:lnTo>
                <a:lnTo>
                  <a:pt x="1897393" y="2502595"/>
                </a:lnTo>
                <a:lnTo>
                  <a:pt x="0" y="2502595"/>
                </a:lnTo>
                <a:lnTo>
                  <a:pt x="0" y="0"/>
                </a:lnTo>
                <a:close/>
              </a:path>
            </a:pathLst>
          </a:custGeom>
          <a:blipFill>
            <a:blip r:embed="rId2"/>
            <a:stretch>
              <a:fillRect l="0" t="0" r="0" b="0"/>
            </a:stretch>
          </a:blipFill>
        </p:spPr>
      </p:sp>
      <p:sp>
        <p:nvSpPr>
          <p:cNvPr name="Freeform 3" id="3"/>
          <p:cNvSpPr/>
          <p:nvPr/>
        </p:nvSpPr>
        <p:spPr>
          <a:xfrm flipH="false" flipV="false" rot="0">
            <a:off x="5545611" y="1407743"/>
            <a:ext cx="2219922" cy="2502596"/>
          </a:xfrm>
          <a:custGeom>
            <a:avLst/>
            <a:gdLst/>
            <a:ahLst/>
            <a:cxnLst/>
            <a:rect r="r" b="b" t="t" l="l"/>
            <a:pathLst>
              <a:path h="2502596" w="2219922">
                <a:moveTo>
                  <a:pt x="0" y="0"/>
                </a:moveTo>
                <a:lnTo>
                  <a:pt x="2219922" y="0"/>
                </a:lnTo>
                <a:lnTo>
                  <a:pt x="2219922" y="2502596"/>
                </a:lnTo>
                <a:lnTo>
                  <a:pt x="0" y="2502596"/>
                </a:lnTo>
                <a:lnTo>
                  <a:pt x="0" y="0"/>
                </a:lnTo>
                <a:close/>
              </a:path>
            </a:pathLst>
          </a:custGeom>
          <a:blipFill>
            <a:blip r:embed="rId3"/>
            <a:stretch>
              <a:fillRect l="0" t="-8540" r="0" b="-8540"/>
            </a:stretch>
          </a:blipFill>
        </p:spPr>
      </p:sp>
      <p:sp>
        <p:nvSpPr>
          <p:cNvPr name="Freeform 4" id="4"/>
          <p:cNvSpPr/>
          <p:nvPr/>
        </p:nvSpPr>
        <p:spPr>
          <a:xfrm flipH="false" flipV="false" rot="0">
            <a:off x="8089383" y="1407743"/>
            <a:ext cx="1830977" cy="2502596"/>
          </a:xfrm>
          <a:custGeom>
            <a:avLst/>
            <a:gdLst/>
            <a:ahLst/>
            <a:cxnLst/>
            <a:rect r="r" b="b" t="t" l="l"/>
            <a:pathLst>
              <a:path h="2502596" w="1830977">
                <a:moveTo>
                  <a:pt x="0" y="0"/>
                </a:moveTo>
                <a:lnTo>
                  <a:pt x="1830977" y="0"/>
                </a:lnTo>
                <a:lnTo>
                  <a:pt x="1830977" y="2502596"/>
                </a:lnTo>
                <a:lnTo>
                  <a:pt x="0" y="2502596"/>
                </a:lnTo>
                <a:lnTo>
                  <a:pt x="0" y="0"/>
                </a:lnTo>
                <a:close/>
              </a:path>
            </a:pathLst>
          </a:custGeom>
          <a:blipFill>
            <a:blip r:embed="rId4"/>
            <a:stretch>
              <a:fillRect l="0" t="-4518" r="0" b="-4518"/>
            </a:stretch>
          </a:blipFill>
        </p:spPr>
      </p:sp>
      <p:sp>
        <p:nvSpPr>
          <p:cNvPr name="Freeform 5" id="5"/>
          <p:cNvSpPr/>
          <p:nvPr/>
        </p:nvSpPr>
        <p:spPr>
          <a:xfrm flipH="false" flipV="false" rot="0">
            <a:off x="10280314" y="1407743"/>
            <a:ext cx="3234122" cy="2508600"/>
          </a:xfrm>
          <a:custGeom>
            <a:avLst/>
            <a:gdLst/>
            <a:ahLst/>
            <a:cxnLst/>
            <a:rect r="r" b="b" t="t" l="l"/>
            <a:pathLst>
              <a:path h="2508600" w="3234122">
                <a:moveTo>
                  <a:pt x="0" y="0"/>
                </a:moveTo>
                <a:lnTo>
                  <a:pt x="3234122" y="0"/>
                </a:lnTo>
                <a:lnTo>
                  <a:pt x="3234122" y="2508600"/>
                </a:lnTo>
                <a:lnTo>
                  <a:pt x="0" y="2508600"/>
                </a:lnTo>
                <a:lnTo>
                  <a:pt x="0" y="0"/>
                </a:lnTo>
                <a:close/>
              </a:path>
            </a:pathLst>
          </a:custGeom>
          <a:blipFill>
            <a:blip r:embed="rId5"/>
            <a:stretch>
              <a:fillRect l="0" t="0" r="-8767" b="0"/>
            </a:stretch>
          </a:blipFill>
        </p:spPr>
      </p:sp>
      <p:sp>
        <p:nvSpPr>
          <p:cNvPr name="Freeform 6" id="6"/>
          <p:cNvSpPr/>
          <p:nvPr/>
        </p:nvSpPr>
        <p:spPr>
          <a:xfrm flipH="false" flipV="false" rot="0">
            <a:off x="13838286" y="1401740"/>
            <a:ext cx="3320649" cy="2502596"/>
          </a:xfrm>
          <a:custGeom>
            <a:avLst/>
            <a:gdLst/>
            <a:ahLst/>
            <a:cxnLst/>
            <a:rect r="r" b="b" t="t" l="l"/>
            <a:pathLst>
              <a:path h="2502596" w="3320649">
                <a:moveTo>
                  <a:pt x="0" y="0"/>
                </a:moveTo>
                <a:lnTo>
                  <a:pt x="3320649" y="0"/>
                </a:lnTo>
                <a:lnTo>
                  <a:pt x="3320649" y="2502595"/>
                </a:lnTo>
                <a:lnTo>
                  <a:pt x="0" y="2502595"/>
                </a:lnTo>
                <a:lnTo>
                  <a:pt x="0" y="0"/>
                </a:lnTo>
                <a:close/>
              </a:path>
            </a:pathLst>
          </a:custGeom>
          <a:blipFill>
            <a:blip r:embed="rId6"/>
            <a:stretch>
              <a:fillRect l="0" t="0" r="0" b="0"/>
            </a:stretch>
          </a:blipFill>
        </p:spPr>
      </p:sp>
      <p:sp>
        <p:nvSpPr>
          <p:cNvPr name="Freeform 7" id="7"/>
          <p:cNvSpPr/>
          <p:nvPr/>
        </p:nvSpPr>
        <p:spPr>
          <a:xfrm flipH="false" flipV="false" rot="0">
            <a:off x="3249957" y="4248472"/>
            <a:ext cx="1971804" cy="2396272"/>
          </a:xfrm>
          <a:custGeom>
            <a:avLst/>
            <a:gdLst/>
            <a:ahLst/>
            <a:cxnLst/>
            <a:rect r="r" b="b" t="t" l="l"/>
            <a:pathLst>
              <a:path h="2396272" w="1971804">
                <a:moveTo>
                  <a:pt x="0" y="0"/>
                </a:moveTo>
                <a:lnTo>
                  <a:pt x="1971804" y="0"/>
                </a:lnTo>
                <a:lnTo>
                  <a:pt x="1971804" y="2396272"/>
                </a:lnTo>
                <a:lnTo>
                  <a:pt x="0" y="2396272"/>
                </a:lnTo>
                <a:lnTo>
                  <a:pt x="0" y="0"/>
                </a:lnTo>
                <a:close/>
              </a:path>
            </a:pathLst>
          </a:custGeom>
          <a:blipFill>
            <a:blip r:embed="rId7"/>
            <a:stretch>
              <a:fillRect l="-14747" t="0" r="-66955" b="0"/>
            </a:stretch>
          </a:blipFill>
        </p:spPr>
      </p:sp>
      <p:sp>
        <p:nvSpPr>
          <p:cNvPr name="Freeform 8" id="8"/>
          <p:cNvSpPr/>
          <p:nvPr/>
        </p:nvSpPr>
        <p:spPr>
          <a:xfrm flipH="false" flipV="false" rot="0">
            <a:off x="3355303" y="7036399"/>
            <a:ext cx="1966823" cy="2703314"/>
          </a:xfrm>
          <a:custGeom>
            <a:avLst/>
            <a:gdLst/>
            <a:ahLst/>
            <a:cxnLst/>
            <a:rect r="r" b="b" t="t" l="l"/>
            <a:pathLst>
              <a:path h="2703314" w="1966823">
                <a:moveTo>
                  <a:pt x="0" y="0"/>
                </a:moveTo>
                <a:lnTo>
                  <a:pt x="1966823" y="0"/>
                </a:lnTo>
                <a:lnTo>
                  <a:pt x="1966823" y="2703313"/>
                </a:lnTo>
                <a:lnTo>
                  <a:pt x="0" y="2703313"/>
                </a:lnTo>
                <a:lnTo>
                  <a:pt x="0" y="0"/>
                </a:lnTo>
                <a:close/>
              </a:path>
            </a:pathLst>
          </a:custGeom>
          <a:blipFill>
            <a:blip r:embed="rId8"/>
            <a:stretch>
              <a:fillRect l="-36011" t="0" r="-2125" b="0"/>
            </a:stretch>
          </a:blipFill>
        </p:spPr>
      </p:sp>
      <p:sp>
        <p:nvSpPr>
          <p:cNvPr name="Freeform 9" id="9"/>
          <p:cNvSpPr/>
          <p:nvPr/>
        </p:nvSpPr>
        <p:spPr>
          <a:xfrm flipH="false" flipV="false" rot="0">
            <a:off x="5545611" y="4281814"/>
            <a:ext cx="2219922" cy="2335186"/>
          </a:xfrm>
          <a:custGeom>
            <a:avLst/>
            <a:gdLst/>
            <a:ahLst/>
            <a:cxnLst/>
            <a:rect r="r" b="b" t="t" l="l"/>
            <a:pathLst>
              <a:path h="2335186" w="2219922">
                <a:moveTo>
                  <a:pt x="0" y="0"/>
                </a:moveTo>
                <a:lnTo>
                  <a:pt x="2219922" y="0"/>
                </a:lnTo>
                <a:lnTo>
                  <a:pt x="2219922" y="2335186"/>
                </a:lnTo>
                <a:lnTo>
                  <a:pt x="0" y="2335186"/>
                </a:lnTo>
                <a:lnTo>
                  <a:pt x="0" y="0"/>
                </a:lnTo>
                <a:close/>
              </a:path>
            </a:pathLst>
          </a:custGeom>
          <a:blipFill>
            <a:blip r:embed="rId9"/>
            <a:stretch>
              <a:fillRect l="-33568" t="0" r="-24730" b="0"/>
            </a:stretch>
          </a:blipFill>
        </p:spPr>
      </p:sp>
      <p:sp>
        <p:nvSpPr>
          <p:cNvPr name="Freeform 10" id="10"/>
          <p:cNvSpPr/>
          <p:nvPr/>
        </p:nvSpPr>
        <p:spPr>
          <a:xfrm flipH="false" flipV="false" rot="0">
            <a:off x="5646202" y="7112481"/>
            <a:ext cx="2119331" cy="2551149"/>
          </a:xfrm>
          <a:custGeom>
            <a:avLst/>
            <a:gdLst/>
            <a:ahLst/>
            <a:cxnLst/>
            <a:rect r="r" b="b" t="t" l="l"/>
            <a:pathLst>
              <a:path h="2551149" w="2119331">
                <a:moveTo>
                  <a:pt x="0" y="0"/>
                </a:moveTo>
                <a:lnTo>
                  <a:pt x="2119331" y="0"/>
                </a:lnTo>
                <a:lnTo>
                  <a:pt x="2119331" y="2551149"/>
                </a:lnTo>
                <a:lnTo>
                  <a:pt x="0" y="2551149"/>
                </a:lnTo>
                <a:lnTo>
                  <a:pt x="0" y="0"/>
                </a:lnTo>
                <a:close/>
              </a:path>
            </a:pathLst>
          </a:custGeom>
          <a:blipFill>
            <a:blip r:embed="rId10"/>
            <a:stretch>
              <a:fillRect l="0" t="0" r="-20224" b="0"/>
            </a:stretch>
          </a:blipFill>
        </p:spPr>
      </p:sp>
      <p:sp>
        <p:nvSpPr>
          <p:cNvPr name="Freeform 11" id="11"/>
          <p:cNvSpPr/>
          <p:nvPr/>
        </p:nvSpPr>
        <p:spPr>
          <a:xfrm flipH="false" flipV="false" rot="0">
            <a:off x="8089383" y="4281814"/>
            <a:ext cx="1830977" cy="2362930"/>
          </a:xfrm>
          <a:custGeom>
            <a:avLst/>
            <a:gdLst/>
            <a:ahLst/>
            <a:cxnLst/>
            <a:rect r="r" b="b" t="t" l="l"/>
            <a:pathLst>
              <a:path h="2362930" w="1830977">
                <a:moveTo>
                  <a:pt x="0" y="0"/>
                </a:moveTo>
                <a:lnTo>
                  <a:pt x="1830977" y="0"/>
                </a:lnTo>
                <a:lnTo>
                  <a:pt x="1830977" y="2362930"/>
                </a:lnTo>
                <a:lnTo>
                  <a:pt x="0" y="2362930"/>
                </a:lnTo>
                <a:lnTo>
                  <a:pt x="0" y="0"/>
                </a:lnTo>
                <a:close/>
              </a:path>
            </a:pathLst>
          </a:custGeom>
          <a:blipFill>
            <a:blip r:embed="rId11"/>
            <a:stretch>
              <a:fillRect l="-53916" t="0" r="-16757" b="0"/>
            </a:stretch>
          </a:blipFill>
        </p:spPr>
      </p:sp>
      <p:sp>
        <p:nvSpPr>
          <p:cNvPr name="Freeform 12" id="12"/>
          <p:cNvSpPr/>
          <p:nvPr/>
        </p:nvSpPr>
        <p:spPr>
          <a:xfrm flipH="false" flipV="false" rot="0">
            <a:off x="8119526" y="7188564"/>
            <a:ext cx="1806795" cy="2551149"/>
          </a:xfrm>
          <a:custGeom>
            <a:avLst/>
            <a:gdLst/>
            <a:ahLst/>
            <a:cxnLst/>
            <a:rect r="r" b="b" t="t" l="l"/>
            <a:pathLst>
              <a:path h="2551149" w="1806795">
                <a:moveTo>
                  <a:pt x="0" y="0"/>
                </a:moveTo>
                <a:lnTo>
                  <a:pt x="1806795" y="0"/>
                </a:lnTo>
                <a:lnTo>
                  <a:pt x="1806795" y="2551148"/>
                </a:lnTo>
                <a:lnTo>
                  <a:pt x="0" y="2551148"/>
                </a:lnTo>
                <a:lnTo>
                  <a:pt x="0" y="0"/>
                </a:lnTo>
                <a:close/>
              </a:path>
            </a:pathLst>
          </a:custGeom>
          <a:blipFill>
            <a:blip r:embed="rId12"/>
            <a:stretch>
              <a:fillRect l="-22984" t="0" r="-18934" b="0"/>
            </a:stretch>
          </a:blipFill>
        </p:spPr>
      </p:sp>
      <p:sp>
        <p:nvSpPr>
          <p:cNvPr name="Freeform 13" id="13"/>
          <p:cNvSpPr/>
          <p:nvPr/>
        </p:nvSpPr>
        <p:spPr>
          <a:xfrm flipH="false" flipV="false" rot="0">
            <a:off x="10244210" y="4248472"/>
            <a:ext cx="3270227" cy="2368528"/>
          </a:xfrm>
          <a:custGeom>
            <a:avLst/>
            <a:gdLst/>
            <a:ahLst/>
            <a:cxnLst/>
            <a:rect r="r" b="b" t="t" l="l"/>
            <a:pathLst>
              <a:path h="2368528" w="3270227">
                <a:moveTo>
                  <a:pt x="0" y="0"/>
                </a:moveTo>
                <a:lnTo>
                  <a:pt x="3270226" y="0"/>
                </a:lnTo>
                <a:lnTo>
                  <a:pt x="3270226" y="2368528"/>
                </a:lnTo>
                <a:lnTo>
                  <a:pt x="0" y="2368528"/>
                </a:lnTo>
                <a:lnTo>
                  <a:pt x="0" y="0"/>
                </a:lnTo>
                <a:close/>
              </a:path>
            </a:pathLst>
          </a:custGeom>
          <a:blipFill>
            <a:blip r:embed="rId13"/>
            <a:stretch>
              <a:fillRect l="0" t="-52661" r="0" b="-52661"/>
            </a:stretch>
          </a:blipFill>
        </p:spPr>
      </p:sp>
      <p:sp>
        <p:nvSpPr>
          <p:cNvPr name="Freeform 14" id="14"/>
          <p:cNvSpPr/>
          <p:nvPr/>
        </p:nvSpPr>
        <p:spPr>
          <a:xfrm flipH="false" flipV="false" rot="0">
            <a:off x="10280314" y="7097533"/>
            <a:ext cx="3234122" cy="2566097"/>
          </a:xfrm>
          <a:custGeom>
            <a:avLst/>
            <a:gdLst/>
            <a:ahLst/>
            <a:cxnLst/>
            <a:rect r="r" b="b" t="t" l="l"/>
            <a:pathLst>
              <a:path h="2566097" w="3234122">
                <a:moveTo>
                  <a:pt x="0" y="0"/>
                </a:moveTo>
                <a:lnTo>
                  <a:pt x="3234122" y="0"/>
                </a:lnTo>
                <a:lnTo>
                  <a:pt x="3234122" y="2566097"/>
                </a:lnTo>
                <a:lnTo>
                  <a:pt x="0" y="2566097"/>
                </a:lnTo>
                <a:lnTo>
                  <a:pt x="0" y="0"/>
                </a:lnTo>
                <a:close/>
              </a:path>
            </a:pathLst>
          </a:custGeom>
          <a:blipFill>
            <a:blip r:embed="rId14"/>
            <a:stretch>
              <a:fillRect l="0" t="-12386" r="0" b="-12386"/>
            </a:stretch>
          </a:blipFill>
        </p:spPr>
      </p:sp>
      <p:sp>
        <p:nvSpPr>
          <p:cNvPr name="Freeform 15" id="15"/>
          <p:cNvSpPr/>
          <p:nvPr/>
        </p:nvSpPr>
        <p:spPr>
          <a:xfrm flipH="false" flipV="false" rot="0">
            <a:off x="13838286" y="4309665"/>
            <a:ext cx="3320649" cy="2307335"/>
          </a:xfrm>
          <a:custGeom>
            <a:avLst/>
            <a:gdLst/>
            <a:ahLst/>
            <a:cxnLst/>
            <a:rect r="r" b="b" t="t" l="l"/>
            <a:pathLst>
              <a:path h="2307335" w="3320649">
                <a:moveTo>
                  <a:pt x="0" y="0"/>
                </a:moveTo>
                <a:lnTo>
                  <a:pt x="3320649" y="0"/>
                </a:lnTo>
                <a:lnTo>
                  <a:pt x="3320649" y="2307335"/>
                </a:lnTo>
                <a:lnTo>
                  <a:pt x="0" y="2307335"/>
                </a:lnTo>
                <a:lnTo>
                  <a:pt x="0" y="0"/>
                </a:lnTo>
                <a:close/>
              </a:path>
            </a:pathLst>
          </a:custGeom>
          <a:blipFill>
            <a:blip r:embed="rId15"/>
            <a:stretch>
              <a:fillRect l="0" t="-10857" r="0" b="-10857"/>
            </a:stretch>
          </a:blipFill>
        </p:spPr>
      </p:sp>
      <p:sp>
        <p:nvSpPr>
          <p:cNvPr name="Freeform 16" id="16"/>
          <p:cNvSpPr/>
          <p:nvPr/>
        </p:nvSpPr>
        <p:spPr>
          <a:xfrm flipH="false" flipV="false" rot="0">
            <a:off x="13838286" y="7112481"/>
            <a:ext cx="3320649" cy="2551149"/>
          </a:xfrm>
          <a:custGeom>
            <a:avLst/>
            <a:gdLst/>
            <a:ahLst/>
            <a:cxnLst/>
            <a:rect r="r" b="b" t="t" l="l"/>
            <a:pathLst>
              <a:path h="2551149" w="3320649">
                <a:moveTo>
                  <a:pt x="0" y="0"/>
                </a:moveTo>
                <a:lnTo>
                  <a:pt x="3320649" y="0"/>
                </a:lnTo>
                <a:lnTo>
                  <a:pt x="3320649" y="2551149"/>
                </a:lnTo>
                <a:lnTo>
                  <a:pt x="0" y="2551149"/>
                </a:lnTo>
                <a:lnTo>
                  <a:pt x="0" y="0"/>
                </a:lnTo>
                <a:close/>
              </a:path>
            </a:pathLst>
          </a:custGeom>
          <a:blipFill>
            <a:blip r:embed="rId16"/>
            <a:stretch>
              <a:fillRect l="0" t="-15081" r="0" b="-15081"/>
            </a:stretch>
          </a:blipFill>
        </p:spPr>
      </p:sp>
      <p:sp>
        <p:nvSpPr>
          <p:cNvPr name="TextBox 17" id="17"/>
          <p:cNvSpPr txBox="true"/>
          <p:nvPr/>
        </p:nvSpPr>
        <p:spPr>
          <a:xfrm rot="0">
            <a:off x="8946963" y="2233355"/>
            <a:ext cx="9525" cy="1833599"/>
          </a:xfrm>
          <a:prstGeom prst="rect">
            <a:avLst/>
          </a:prstGeom>
        </p:spPr>
        <p:txBody>
          <a:bodyPr anchor="t" rtlCol="false" tIns="0" lIns="0" bIns="0" rIns="0">
            <a:spAutoFit/>
          </a:bodyPr>
          <a:lstStyle/>
          <a:p>
            <a:pPr algn="ctr">
              <a:lnSpc>
                <a:spcPts val="14960"/>
              </a:lnSpc>
              <a:spcBef>
                <a:spcPct val="0"/>
              </a:spcBef>
            </a:pPr>
          </a:p>
        </p:txBody>
      </p:sp>
      <p:sp>
        <p:nvSpPr>
          <p:cNvPr name="TextBox 18" id="18"/>
          <p:cNvSpPr txBox="true"/>
          <p:nvPr/>
        </p:nvSpPr>
        <p:spPr>
          <a:xfrm rot="0">
            <a:off x="7413057" y="490138"/>
            <a:ext cx="2831153" cy="543609"/>
          </a:xfrm>
          <a:prstGeom prst="rect">
            <a:avLst/>
          </a:prstGeom>
        </p:spPr>
        <p:txBody>
          <a:bodyPr anchor="t" rtlCol="false" tIns="0" lIns="0" bIns="0" rIns="0">
            <a:spAutoFit/>
          </a:bodyPr>
          <a:lstStyle/>
          <a:p>
            <a:pPr algn="ctr">
              <a:lnSpc>
                <a:spcPts val="4472"/>
              </a:lnSpc>
            </a:pPr>
            <a:r>
              <a:rPr lang="en-US" sz="3194">
                <a:solidFill>
                  <a:srgbClr val="FFFFFF"/>
                </a:solidFill>
                <a:latin typeface="Canva Sans Bold"/>
              </a:rPr>
              <a:t>Augmentation</a:t>
            </a:r>
          </a:p>
        </p:txBody>
      </p:sp>
      <p:sp>
        <p:nvSpPr>
          <p:cNvPr name="TextBox 19" id="19"/>
          <p:cNvSpPr txBox="true"/>
          <p:nvPr/>
        </p:nvSpPr>
        <p:spPr>
          <a:xfrm rot="0">
            <a:off x="598697" y="4028854"/>
            <a:ext cx="2651261"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Predicted Images</a:t>
            </a:r>
          </a:p>
        </p:txBody>
      </p:sp>
      <p:sp>
        <p:nvSpPr>
          <p:cNvPr name="TextBox 20" id="20"/>
          <p:cNvSpPr txBox="true"/>
          <p:nvPr/>
        </p:nvSpPr>
        <p:spPr>
          <a:xfrm rot="0">
            <a:off x="648769" y="1182122"/>
            <a:ext cx="2350386"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Original Images</a:t>
            </a:r>
          </a:p>
        </p:txBody>
      </p:sp>
      <p:sp>
        <p:nvSpPr>
          <p:cNvPr name="TextBox 21" id="21"/>
          <p:cNvSpPr txBox="true"/>
          <p:nvPr/>
        </p:nvSpPr>
        <p:spPr>
          <a:xfrm rot="0">
            <a:off x="557129" y="6877915"/>
            <a:ext cx="2767239" cy="401136"/>
          </a:xfrm>
          <a:prstGeom prst="rect">
            <a:avLst/>
          </a:prstGeom>
        </p:spPr>
        <p:txBody>
          <a:bodyPr anchor="t" rtlCol="false" tIns="0" lIns="0" bIns="0" rIns="0">
            <a:spAutoFit/>
          </a:bodyPr>
          <a:lstStyle/>
          <a:p>
            <a:pPr algn="ctr">
              <a:lnSpc>
                <a:spcPts val="3389"/>
              </a:lnSpc>
            </a:pPr>
            <a:r>
              <a:rPr lang="en-US" sz="2421" u="sng">
                <a:solidFill>
                  <a:srgbClr val="FFFFFF"/>
                </a:solidFill>
                <a:latin typeface="Canva Sans"/>
              </a:rPr>
              <a:t> Generated Images</a:t>
            </a:r>
          </a:p>
        </p:txBody>
      </p:sp>
    </p:spTree>
  </p:cSld>
  <p:clrMapOvr>
    <a:masterClrMapping/>
  </p:clrMapOvr>
</p:sld>
</file>

<file path=ppt/slides/slide47.xml><?xml version="1.0" encoding="utf-8"?>
<p:sld xmlns:p="http://schemas.openxmlformats.org/presentationml/2006/main" xmlns:a="http://schemas.openxmlformats.org/drawingml/2006/main">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7728424" y="540177"/>
            <a:ext cx="2831153" cy="543609"/>
          </a:xfrm>
          <a:prstGeom prst="rect">
            <a:avLst/>
          </a:prstGeom>
        </p:spPr>
        <p:txBody>
          <a:bodyPr anchor="t" rtlCol="false" tIns="0" lIns="0" bIns="0" rIns="0">
            <a:spAutoFit/>
          </a:bodyPr>
          <a:lstStyle/>
          <a:p>
            <a:pPr algn="ctr">
              <a:lnSpc>
                <a:spcPts val="4472"/>
              </a:lnSpc>
            </a:pPr>
            <a:r>
              <a:rPr lang="en-US" sz="3194">
                <a:solidFill>
                  <a:srgbClr val="FFFFFF"/>
                </a:solidFill>
                <a:latin typeface="Canva Sans Bold"/>
              </a:rPr>
              <a:t>Augmentation</a:t>
            </a:r>
          </a:p>
        </p:txBody>
      </p:sp>
      <p:sp>
        <p:nvSpPr>
          <p:cNvPr name="TextBox 3" id="3"/>
          <p:cNvSpPr txBox="true"/>
          <p:nvPr/>
        </p:nvSpPr>
        <p:spPr>
          <a:xfrm rot="0">
            <a:off x="7750265" y="1332828"/>
            <a:ext cx="278747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Observations</a:t>
            </a:r>
          </a:p>
        </p:txBody>
      </p:sp>
      <p:sp>
        <p:nvSpPr>
          <p:cNvPr name="TextBox 4" id="4"/>
          <p:cNvSpPr txBox="true"/>
          <p:nvPr/>
        </p:nvSpPr>
        <p:spPr>
          <a:xfrm rot="0">
            <a:off x="2384742" y="2160868"/>
            <a:ext cx="14105334" cy="7181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For the image of a room, the model predicted an </a:t>
            </a:r>
          </a:p>
          <a:p>
            <a:pPr algn="l">
              <a:lnSpc>
                <a:spcPts val="4759"/>
              </a:lnSpc>
            </a:pPr>
            <a:r>
              <a:rPr lang="en-US" sz="3399">
                <a:solidFill>
                  <a:srgbClr val="FFFFFF"/>
                </a:solidFill>
                <a:latin typeface="Canva Sans"/>
              </a:rPr>
              <a:t>       image which was that of a room. The generated image resembles</a:t>
            </a:r>
          </a:p>
          <a:p>
            <a:pPr algn="l">
              <a:lnSpc>
                <a:spcPts val="4759"/>
              </a:lnSpc>
            </a:pPr>
            <a:r>
              <a:rPr lang="en-US" sz="3399">
                <a:solidFill>
                  <a:srgbClr val="FFFFFF"/>
                </a:solidFill>
                <a:latin typeface="Canva Sans"/>
              </a:rPr>
              <a:t>       that of a desk from a room, but it still is a part of some house.</a:t>
            </a:r>
          </a:p>
          <a:p>
            <a:pPr algn="l" marL="734059" indent="-367030" lvl="1">
              <a:lnSpc>
                <a:spcPts val="4759"/>
              </a:lnSpc>
              <a:buFont typeface="Arial"/>
              <a:buChar char="•"/>
            </a:pPr>
            <a:r>
              <a:rPr lang="en-US" sz="3399">
                <a:solidFill>
                  <a:srgbClr val="FFFFFF"/>
                </a:solidFill>
                <a:latin typeface="Canva Sans"/>
              </a:rPr>
              <a:t>This model as well predicted the image of a giraffe as that of a </a:t>
            </a:r>
          </a:p>
          <a:p>
            <a:pPr algn="l">
              <a:lnSpc>
                <a:spcPts val="4759"/>
              </a:lnSpc>
            </a:pPr>
            <a:r>
              <a:rPr lang="en-US" sz="3399">
                <a:solidFill>
                  <a:srgbClr val="FFFFFF"/>
                </a:solidFill>
                <a:latin typeface="Canva Sans"/>
              </a:rPr>
              <a:t>       zebra, and generated the image of the same.</a:t>
            </a:r>
          </a:p>
          <a:p>
            <a:pPr algn="l" marL="734059" indent="-367030" lvl="1">
              <a:lnSpc>
                <a:spcPts val="4759"/>
              </a:lnSpc>
              <a:buFont typeface="Arial"/>
              <a:buChar char="•"/>
            </a:pPr>
            <a:r>
              <a:rPr lang="en-US" sz="3399">
                <a:solidFill>
                  <a:srgbClr val="FFFFFF"/>
                </a:solidFill>
                <a:latin typeface="Canva Sans"/>
              </a:rPr>
              <a:t>Like most of the previous models, it also predicted the image of</a:t>
            </a:r>
          </a:p>
          <a:p>
            <a:pPr algn="l">
              <a:lnSpc>
                <a:spcPts val="4759"/>
              </a:lnSpc>
            </a:pPr>
            <a:r>
              <a:rPr lang="en-US" sz="3399">
                <a:solidFill>
                  <a:srgbClr val="FFFFFF"/>
                </a:solidFill>
                <a:latin typeface="Canva Sans"/>
              </a:rPr>
              <a:t>       skateboarding with that of surfing, and the generated image</a:t>
            </a:r>
          </a:p>
          <a:p>
            <a:pPr algn="l">
              <a:lnSpc>
                <a:spcPts val="4759"/>
              </a:lnSpc>
            </a:pPr>
            <a:r>
              <a:rPr lang="en-US" sz="3399">
                <a:solidFill>
                  <a:srgbClr val="FFFFFF"/>
                </a:solidFill>
                <a:latin typeface="Canva Sans"/>
              </a:rPr>
              <a:t>       resembled the predicted image. </a:t>
            </a:r>
          </a:p>
          <a:p>
            <a:pPr algn="l" marL="734059" indent="-367030" lvl="1">
              <a:lnSpc>
                <a:spcPts val="4759"/>
              </a:lnSpc>
              <a:buFont typeface="Arial"/>
              <a:buChar char="•"/>
            </a:pPr>
            <a:r>
              <a:rPr lang="en-US" sz="3399">
                <a:solidFill>
                  <a:srgbClr val="FFFFFF"/>
                </a:solidFill>
                <a:latin typeface="Canva Sans"/>
              </a:rPr>
              <a:t>In the fourth image, it predicted a “group” of giraffes, instead of </a:t>
            </a:r>
          </a:p>
          <a:p>
            <a:pPr algn="l">
              <a:lnSpc>
                <a:spcPts val="4759"/>
              </a:lnSpc>
            </a:pPr>
            <a:r>
              <a:rPr lang="en-US" sz="3399">
                <a:solidFill>
                  <a:srgbClr val="FFFFFF"/>
                </a:solidFill>
                <a:latin typeface="Canva Sans"/>
              </a:rPr>
              <a:t>       </a:t>
            </a:r>
            <a:r>
              <a:rPr lang="en-US" sz="3399">
                <a:solidFill>
                  <a:srgbClr val="FFFFFF"/>
                </a:solidFill>
                <a:latin typeface="Canva Sans"/>
              </a:rPr>
              <a:t>that </a:t>
            </a:r>
            <a:r>
              <a:rPr lang="en-US" sz="3399">
                <a:solidFill>
                  <a:srgbClr val="FFFFFF"/>
                </a:solidFill>
                <a:latin typeface="Canva Sans"/>
              </a:rPr>
              <a:t>of people, and generated a “group” of zebras.</a:t>
            </a:r>
          </a:p>
          <a:p>
            <a:pPr algn="l" marL="734059" indent="-367030" lvl="1">
              <a:lnSpc>
                <a:spcPts val="4759"/>
              </a:lnSpc>
              <a:buFont typeface="Arial"/>
              <a:buChar char="•"/>
            </a:pPr>
            <a:r>
              <a:rPr lang="en-US" sz="3399">
                <a:solidFill>
                  <a:srgbClr val="FFFFFF"/>
                </a:solidFill>
                <a:latin typeface="Canva Sans"/>
              </a:rPr>
              <a:t> Like all the other models, this his model was not able to come</a:t>
            </a:r>
          </a:p>
          <a:p>
            <a:pPr algn="l">
              <a:lnSpc>
                <a:spcPts val="4759"/>
              </a:lnSpc>
            </a:pPr>
            <a:r>
              <a:rPr lang="en-US" sz="3399">
                <a:solidFill>
                  <a:srgbClr val="FFFFFF"/>
                </a:solidFill>
                <a:latin typeface="Canva Sans"/>
              </a:rPr>
              <a:t>        close to predicting </a:t>
            </a:r>
            <a:r>
              <a:rPr lang="en-US" sz="3399">
                <a:solidFill>
                  <a:srgbClr val="FFFFFF"/>
                </a:solidFill>
                <a:latin typeface="Canva Sans"/>
              </a:rPr>
              <a:t>or generating the image of a bear as well.</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028700" y="4547056"/>
            <a:ext cx="9935200" cy="2069256"/>
          </a:xfrm>
          <a:prstGeom prst="rect">
            <a:avLst/>
          </a:prstGeom>
        </p:spPr>
        <p:txBody>
          <a:bodyPr anchor="t" rtlCol="false" tIns="0" lIns="0" bIns="0" rIns="0">
            <a:spAutoFit/>
          </a:bodyPr>
          <a:lstStyle/>
          <a:p>
            <a:pPr algn="ctr" marL="0" indent="0" lvl="0">
              <a:lnSpc>
                <a:spcPts val="13923"/>
              </a:lnSpc>
              <a:spcBef>
                <a:spcPct val="0"/>
              </a:spcBef>
            </a:pPr>
            <a:r>
              <a:rPr lang="en-US" sz="19338">
                <a:solidFill>
                  <a:srgbClr val="6866E1"/>
                </a:solidFill>
                <a:latin typeface="Computer Says No"/>
              </a:rPr>
              <a:t>DISCUSSION</a:t>
            </a:r>
          </a:p>
        </p:txBody>
      </p:sp>
      <p:sp>
        <p:nvSpPr>
          <p:cNvPr name="Freeform 3" id="3"/>
          <p:cNvSpPr/>
          <p:nvPr/>
        </p:nvSpPr>
        <p:spPr>
          <a:xfrm flipH="false" flipV="false" rot="0">
            <a:off x="-1865998" y="81044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2"/>
            <a:stretch>
              <a:fillRect l="0" t="0" r="0" b="0"/>
            </a:stretch>
          </a:blipFill>
        </p:spPr>
      </p:sp>
      <p:sp>
        <p:nvSpPr>
          <p:cNvPr name="Freeform 4" id="4"/>
          <p:cNvSpPr/>
          <p:nvPr/>
        </p:nvSpPr>
        <p:spPr>
          <a:xfrm flipH="false" flipV="false" rot="0">
            <a:off x="-1580460" y="-579576"/>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3"/>
            <a:stretch>
              <a:fillRect l="0" t="0" r="0" b="0"/>
            </a:stretch>
          </a:blipFill>
        </p:spPr>
      </p:sp>
      <p:sp>
        <p:nvSpPr>
          <p:cNvPr name="Freeform 5" id="5"/>
          <p:cNvSpPr/>
          <p:nvPr/>
        </p:nvSpPr>
        <p:spPr>
          <a:xfrm flipH="false" flipV="false" rot="-1072226">
            <a:off x="13866385" y="1223342"/>
            <a:ext cx="4259134" cy="9649142"/>
          </a:xfrm>
          <a:custGeom>
            <a:avLst/>
            <a:gdLst/>
            <a:ahLst/>
            <a:cxnLst/>
            <a:rect r="r" b="b" t="t" l="l"/>
            <a:pathLst>
              <a:path h="9649142" w="4259134">
                <a:moveTo>
                  <a:pt x="0" y="0"/>
                </a:moveTo>
                <a:lnTo>
                  <a:pt x="4259134" y="0"/>
                </a:lnTo>
                <a:lnTo>
                  <a:pt x="4259134" y="9649142"/>
                </a:lnTo>
                <a:lnTo>
                  <a:pt x="0" y="9649142"/>
                </a:lnTo>
                <a:lnTo>
                  <a:pt x="0" y="0"/>
                </a:lnTo>
                <a:close/>
              </a:path>
            </a:pathLst>
          </a:custGeom>
          <a:blipFill>
            <a:blip r:embed="rId4"/>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1760" y="-257843"/>
            <a:ext cx="3160919" cy="2764398"/>
          </a:xfrm>
          <a:custGeom>
            <a:avLst/>
            <a:gdLst/>
            <a:ahLst/>
            <a:cxnLst/>
            <a:rect r="r" b="b" t="t" l="l"/>
            <a:pathLst>
              <a:path h="2764398" w="3160919">
                <a:moveTo>
                  <a:pt x="0" y="0"/>
                </a:moveTo>
                <a:lnTo>
                  <a:pt x="3160920" y="0"/>
                </a:lnTo>
                <a:lnTo>
                  <a:pt x="3160920" y="2764399"/>
                </a:lnTo>
                <a:lnTo>
                  <a:pt x="0" y="2764399"/>
                </a:lnTo>
                <a:lnTo>
                  <a:pt x="0" y="0"/>
                </a:lnTo>
                <a:close/>
              </a:path>
            </a:pathLst>
          </a:custGeom>
          <a:blipFill>
            <a:blip r:embed="rId2"/>
            <a:stretch>
              <a:fillRect l="0" t="0" r="0" b="0"/>
            </a:stretch>
          </a:blipFill>
        </p:spPr>
      </p:sp>
      <p:sp>
        <p:nvSpPr>
          <p:cNvPr name="Freeform 3" id="3"/>
          <p:cNvSpPr/>
          <p:nvPr/>
        </p:nvSpPr>
        <p:spPr>
          <a:xfrm flipH="true" flipV="false" rot="0">
            <a:off x="16153219" y="167335"/>
            <a:ext cx="2134781" cy="3128978"/>
          </a:xfrm>
          <a:custGeom>
            <a:avLst/>
            <a:gdLst/>
            <a:ahLst/>
            <a:cxnLst/>
            <a:rect r="r" b="b" t="t" l="l"/>
            <a:pathLst>
              <a:path h="3128978" w="2134781">
                <a:moveTo>
                  <a:pt x="2134781" y="0"/>
                </a:moveTo>
                <a:lnTo>
                  <a:pt x="0" y="0"/>
                </a:lnTo>
                <a:lnTo>
                  <a:pt x="0" y="3128979"/>
                </a:lnTo>
                <a:lnTo>
                  <a:pt x="2134781" y="3128979"/>
                </a:lnTo>
                <a:lnTo>
                  <a:pt x="2134781" y="0"/>
                </a:lnTo>
                <a:close/>
              </a:path>
            </a:pathLst>
          </a:custGeom>
          <a:blipFill>
            <a:blip r:embed="rId3"/>
            <a:stretch>
              <a:fillRect l="0" t="0" r="0" b="0"/>
            </a:stretch>
          </a:blipFill>
        </p:spPr>
      </p:sp>
      <p:sp>
        <p:nvSpPr>
          <p:cNvPr name="Freeform 4" id="4"/>
          <p:cNvSpPr/>
          <p:nvPr/>
        </p:nvSpPr>
        <p:spPr>
          <a:xfrm flipH="false" flipV="false" rot="0">
            <a:off x="-2136335" y="70757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4"/>
            <a:stretch>
              <a:fillRect l="0" t="0" r="0" b="0"/>
            </a:stretch>
          </a:blipFill>
        </p:spPr>
      </p:sp>
      <p:sp>
        <p:nvSpPr>
          <p:cNvPr name="Freeform 5" id="5"/>
          <p:cNvSpPr/>
          <p:nvPr/>
        </p:nvSpPr>
        <p:spPr>
          <a:xfrm flipH="false" flipV="false" rot="-1072226">
            <a:off x="16310091" y="6640739"/>
            <a:ext cx="2810484" cy="6367201"/>
          </a:xfrm>
          <a:custGeom>
            <a:avLst/>
            <a:gdLst/>
            <a:ahLst/>
            <a:cxnLst/>
            <a:rect r="r" b="b" t="t" l="l"/>
            <a:pathLst>
              <a:path h="6367201" w="2810484">
                <a:moveTo>
                  <a:pt x="0" y="0"/>
                </a:moveTo>
                <a:lnTo>
                  <a:pt x="2810484" y="0"/>
                </a:lnTo>
                <a:lnTo>
                  <a:pt x="2810484" y="6367201"/>
                </a:lnTo>
                <a:lnTo>
                  <a:pt x="0" y="6367201"/>
                </a:lnTo>
                <a:lnTo>
                  <a:pt x="0" y="0"/>
                </a:lnTo>
                <a:close/>
              </a:path>
            </a:pathLst>
          </a:custGeom>
          <a:blipFill>
            <a:blip r:embed="rId5"/>
            <a:stretch>
              <a:fillRect l="0" t="0" r="0" b="0"/>
            </a:stretch>
          </a:blipFill>
        </p:spPr>
      </p:sp>
      <p:sp>
        <p:nvSpPr>
          <p:cNvPr name="TextBox 6" id="6"/>
          <p:cNvSpPr txBox="true"/>
          <p:nvPr/>
        </p:nvSpPr>
        <p:spPr>
          <a:xfrm rot="0">
            <a:off x="2609160" y="1665150"/>
            <a:ext cx="13455687" cy="7181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From the four variations model that we tested, we </a:t>
            </a:r>
          </a:p>
          <a:p>
            <a:pPr algn="l">
              <a:lnSpc>
                <a:spcPts val="4759"/>
              </a:lnSpc>
            </a:pPr>
            <a:r>
              <a:rPr lang="en-US" sz="3399">
                <a:solidFill>
                  <a:srgbClr val="FFFFFF"/>
                </a:solidFill>
                <a:latin typeface="Canva Sans"/>
              </a:rPr>
              <a:t>       found out that:</a:t>
            </a:r>
          </a:p>
          <a:p>
            <a:pPr algn="l" marL="1468119" indent="-489373" lvl="2">
              <a:lnSpc>
                <a:spcPts val="4759"/>
              </a:lnSpc>
              <a:buFont typeface="Arial"/>
              <a:buChar char="⚬"/>
            </a:pPr>
            <a:r>
              <a:rPr lang="en-US" sz="3399">
                <a:solidFill>
                  <a:srgbClr val="FFFFFF"/>
                </a:solidFill>
                <a:latin typeface="Canva Sans"/>
              </a:rPr>
              <a:t>The model without pre-training performed better than</a:t>
            </a:r>
          </a:p>
          <a:p>
            <a:pPr algn="l">
              <a:lnSpc>
                <a:spcPts val="4759"/>
              </a:lnSpc>
            </a:pPr>
            <a:r>
              <a:rPr lang="en-US" sz="3399">
                <a:solidFill>
                  <a:srgbClr val="FFFFFF"/>
                </a:solidFill>
                <a:latin typeface="Canva Sans"/>
              </a:rPr>
              <a:t>              the other models, and the reason for that could be the</a:t>
            </a:r>
          </a:p>
          <a:p>
            <a:pPr algn="l">
              <a:lnSpc>
                <a:spcPts val="4759"/>
              </a:lnSpc>
            </a:pPr>
            <a:r>
              <a:rPr lang="en-US" sz="3399">
                <a:solidFill>
                  <a:srgbClr val="FFFFFF"/>
                </a:solidFill>
                <a:latin typeface="Canva Sans"/>
              </a:rPr>
              <a:t>              fact that similar to the recreation of the paper, combining</a:t>
            </a:r>
          </a:p>
          <a:p>
            <a:pPr algn="l">
              <a:lnSpc>
                <a:spcPts val="4759"/>
              </a:lnSpc>
            </a:pPr>
            <a:r>
              <a:rPr lang="en-US" sz="3399">
                <a:solidFill>
                  <a:srgbClr val="FFFFFF"/>
                </a:solidFill>
                <a:latin typeface="Canva Sans"/>
              </a:rPr>
              <a:t>              the loss functions gives better results.</a:t>
            </a:r>
          </a:p>
          <a:p>
            <a:pPr algn="l" marL="1468119" indent="-489373" lvl="2">
              <a:lnSpc>
                <a:spcPts val="4759"/>
              </a:lnSpc>
              <a:buFont typeface="Arial"/>
              <a:buChar char="⚬"/>
            </a:pPr>
            <a:r>
              <a:rPr lang="en-US" sz="3399">
                <a:solidFill>
                  <a:srgbClr val="FFFFFF"/>
                </a:solidFill>
                <a:latin typeface="Canva Sans"/>
              </a:rPr>
              <a:t>The models are able to predict and reconstruct </a:t>
            </a:r>
          </a:p>
          <a:p>
            <a:pPr algn="l">
              <a:lnSpc>
                <a:spcPts val="4759"/>
              </a:lnSpc>
            </a:pPr>
            <a:r>
              <a:rPr lang="en-US" sz="3399">
                <a:solidFill>
                  <a:srgbClr val="FFFFFF"/>
                </a:solidFill>
                <a:latin typeface="Canva Sans"/>
              </a:rPr>
              <a:t>              images of common </a:t>
            </a:r>
            <a:r>
              <a:rPr lang="en-US" sz="3399">
                <a:solidFill>
                  <a:srgbClr val="FFFFFF"/>
                </a:solidFill>
                <a:latin typeface="Canva Sans"/>
              </a:rPr>
              <a:t>things like rooms, sports, etc., but </a:t>
            </a:r>
          </a:p>
          <a:p>
            <a:pPr algn="l">
              <a:lnSpc>
                <a:spcPts val="4759"/>
              </a:lnSpc>
            </a:pPr>
            <a:r>
              <a:rPr lang="en-US" sz="3399">
                <a:solidFill>
                  <a:srgbClr val="FFFFFF"/>
                </a:solidFill>
                <a:latin typeface="Canva Sans"/>
              </a:rPr>
              <a:t>              do not fare very well if the images become too specific</a:t>
            </a:r>
          </a:p>
          <a:p>
            <a:pPr algn="l">
              <a:lnSpc>
                <a:spcPts val="4759"/>
              </a:lnSpc>
            </a:pPr>
            <a:r>
              <a:rPr lang="en-US" sz="3399">
                <a:solidFill>
                  <a:srgbClr val="FFFFFF"/>
                </a:solidFill>
                <a:latin typeface="Canva Sans"/>
              </a:rPr>
              <a:t>              like in case of a particular animal, which we think is </a:t>
            </a:r>
          </a:p>
          <a:p>
            <a:pPr algn="l">
              <a:lnSpc>
                <a:spcPts val="4759"/>
              </a:lnSpc>
            </a:pPr>
            <a:r>
              <a:rPr lang="en-US" sz="3399">
                <a:solidFill>
                  <a:srgbClr val="FFFFFF"/>
                </a:solidFill>
                <a:latin typeface="Canva Sans"/>
              </a:rPr>
              <a:t>              because of the number of images of the same type </a:t>
            </a:r>
          </a:p>
          <a:p>
            <a:pPr algn="l">
              <a:lnSpc>
                <a:spcPts val="4759"/>
              </a:lnSpc>
            </a:pPr>
            <a:r>
              <a:rPr lang="en-US" sz="3399">
                <a:solidFill>
                  <a:srgbClr val="FFFFFF"/>
                </a:solidFill>
                <a:latin typeface="Canva Sans"/>
              </a:rPr>
              <a:t>              that the dataset contains.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74987" y="-591287"/>
            <a:ext cx="3160919" cy="2764398"/>
          </a:xfrm>
          <a:custGeom>
            <a:avLst/>
            <a:gdLst/>
            <a:ahLst/>
            <a:cxnLst/>
            <a:rect r="r" b="b" t="t" l="l"/>
            <a:pathLst>
              <a:path h="2764398" w="3160919">
                <a:moveTo>
                  <a:pt x="0" y="0"/>
                </a:moveTo>
                <a:lnTo>
                  <a:pt x="3160919" y="0"/>
                </a:lnTo>
                <a:lnTo>
                  <a:pt x="3160919" y="2764399"/>
                </a:lnTo>
                <a:lnTo>
                  <a:pt x="0" y="2764399"/>
                </a:lnTo>
                <a:lnTo>
                  <a:pt x="0" y="0"/>
                </a:lnTo>
                <a:close/>
              </a:path>
            </a:pathLst>
          </a:custGeom>
          <a:blipFill>
            <a:blip r:embed="rId2"/>
            <a:stretch>
              <a:fillRect l="0" t="0" r="0" b="0"/>
            </a:stretch>
          </a:blipFill>
        </p:spPr>
      </p:sp>
      <p:sp>
        <p:nvSpPr>
          <p:cNvPr name="TextBox 3" id="3"/>
          <p:cNvSpPr txBox="true"/>
          <p:nvPr/>
        </p:nvSpPr>
        <p:spPr>
          <a:xfrm rot="0">
            <a:off x="9139238" y="4121926"/>
            <a:ext cx="9525" cy="1833599"/>
          </a:xfrm>
          <a:prstGeom prst="rect">
            <a:avLst/>
          </a:prstGeom>
        </p:spPr>
        <p:txBody>
          <a:bodyPr anchor="t" rtlCol="false" tIns="0" lIns="0" bIns="0" rIns="0">
            <a:spAutoFit/>
          </a:bodyPr>
          <a:lstStyle/>
          <a:p>
            <a:pPr algn="ctr">
              <a:lnSpc>
                <a:spcPts val="14960"/>
              </a:lnSpc>
              <a:spcBef>
                <a:spcPct val="0"/>
              </a:spcBef>
            </a:pPr>
          </a:p>
        </p:txBody>
      </p:sp>
      <p:sp>
        <p:nvSpPr>
          <p:cNvPr name="TextBox 4" id="4"/>
          <p:cNvSpPr txBox="true"/>
          <p:nvPr/>
        </p:nvSpPr>
        <p:spPr>
          <a:xfrm rot="0">
            <a:off x="2128144" y="3162332"/>
            <a:ext cx="2816694" cy="811160"/>
          </a:xfrm>
          <a:prstGeom prst="rect">
            <a:avLst/>
          </a:prstGeom>
        </p:spPr>
        <p:txBody>
          <a:bodyPr anchor="t" rtlCol="false" tIns="0" lIns="0" bIns="0" rIns="0">
            <a:spAutoFit/>
          </a:bodyPr>
          <a:lstStyle/>
          <a:p>
            <a:pPr algn="ctr">
              <a:lnSpc>
                <a:spcPts val="6740"/>
              </a:lnSpc>
            </a:pPr>
            <a:r>
              <a:rPr lang="en-US" sz="4814" u="sng">
                <a:solidFill>
                  <a:srgbClr val="FFFFFF"/>
                </a:solidFill>
                <a:latin typeface="Canva Sans Bold"/>
              </a:rPr>
              <a:t>Overview</a:t>
            </a:r>
          </a:p>
        </p:txBody>
      </p:sp>
      <p:sp>
        <p:nvSpPr>
          <p:cNvPr name="Freeform 5" id="5"/>
          <p:cNvSpPr/>
          <p:nvPr/>
        </p:nvSpPr>
        <p:spPr>
          <a:xfrm flipH="false" flipV="false" rot="0">
            <a:off x="-2136335" y="70757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3"/>
            <a:stretch>
              <a:fillRect l="0" t="0" r="0" b="0"/>
            </a:stretch>
          </a:blipFill>
        </p:spPr>
      </p:sp>
      <p:sp>
        <p:nvSpPr>
          <p:cNvPr name="Freeform 6" id="6"/>
          <p:cNvSpPr/>
          <p:nvPr/>
        </p:nvSpPr>
        <p:spPr>
          <a:xfrm flipH="false" flipV="false" rot="-1072226">
            <a:off x="16096667" y="7353330"/>
            <a:ext cx="2810484" cy="6367201"/>
          </a:xfrm>
          <a:custGeom>
            <a:avLst/>
            <a:gdLst/>
            <a:ahLst/>
            <a:cxnLst/>
            <a:rect r="r" b="b" t="t" l="l"/>
            <a:pathLst>
              <a:path h="6367201" w="2810484">
                <a:moveTo>
                  <a:pt x="0" y="0"/>
                </a:moveTo>
                <a:lnTo>
                  <a:pt x="2810484" y="0"/>
                </a:lnTo>
                <a:lnTo>
                  <a:pt x="2810484" y="6367201"/>
                </a:lnTo>
                <a:lnTo>
                  <a:pt x="0" y="6367201"/>
                </a:lnTo>
                <a:lnTo>
                  <a:pt x="0" y="0"/>
                </a:lnTo>
                <a:close/>
              </a:path>
            </a:pathLst>
          </a:custGeom>
          <a:blipFill>
            <a:blip r:embed="rId4"/>
            <a:stretch>
              <a:fillRect l="0" t="0" r="0" b="0"/>
            </a:stretch>
          </a:blipFill>
        </p:spPr>
      </p:sp>
      <p:sp>
        <p:nvSpPr>
          <p:cNvPr name="TextBox 7" id="7"/>
          <p:cNvSpPr txBox="true"/>
          <p:nvPr/>
        </p:nvSpPr>
        <p:spPr>
          <a:xfrm rot="0">
            <a:off x="2128144" y="4517211"/>
            <a:ext cx="11943623" cy="298069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rPr>
              <a:t>This paper aimed at predicting which word a participant looked at given the fMRI data of the participant when shown the word. They used direct reconstruction and pairwise reconstruction as the evaluation metrics, a base model and four enhancements for this task.</a:t>
            </a:r>
          </a:p>
        </p:txBody>
      </p:sp>
      <p:sp>
        <p:nvSpPr>
          <p:cNvPr name="TextBox 8" id="8"/>
          <p:cNvSpPr txBox="true"/>
          <p:nvPr/>
        </p:nvSpPr>
        <p:spPr>
          <a:xfrm rot="0">
            <a:off x="1584725" y="1776518"/>
            <a:ext cx="14273795" cy="1355163"/>
          </a:xfrm>
          <a:prstGeom prst="rect">
            <a:avLst/>
          </a:prstGeom>
        </p:spPr>
        <p:txBody>
          <a:bodyPr anchor="t" rtlCol="false" tIns="0" lIns="0" bIns="0" rIns="0">
            <a:spAutoFit/>
          </a:bodyPr>
          <a:lstStyle/>
          <a:p>
            <a:pPr algn="ctr" marL="0" indent="0" lvl="0">
              <a:lnSpc>
                <a:spcPts val="9071"/>
              </a:lnSpc>
              <a:spcBef>
                <a:spcPct val="0"/>
              </a:spcBef>
            </a:pPr>
            <a:r>
              <a:rPr lang="en-US" sz="12599">
                <a:solidFill>
                  <a:srgbClr val="6866E1"/>
                </a:solidFill>
                <a:latin typeface="Computer Says No"/>
              </a:rPr>
              <a:t>BRAIN2WORD</a:t>
            </a:r>
            <a:r>
              <a:rPr lang="en-US" sz="12599">
                <a:solidFill>
                  <a:srgbClr val="6866E1"/>
                </a:solidFill>
                <a:latin typeface="Computer Says No"/>
              </a:rPr>
              <a:t>(Original Paper)</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1760" y="-257843"/>
            <a:ext cx="3160919" cy="2764398"/>
          </a:xfrm>
          <a:custGeom>
            <a:avLst/>
            <a:gdLst/>
            <a:ahLst/>
            <a:cxnLst/>
            <a:rect r="r" b="b" t="t" l="l"/>
            <a:pathLst>
              <a:path h="2764398" w="3160919">
                <a:moveTo>
                  <a:pt x="0" y="0"/>
                </a:moveTo>
                <a:lnTo>
                  <a:pt x="3160920" y="0"/>
                </a:lnTo>
                <a:lnTo>
                  <a:pt x="3160920" y="2764399"/>
                </a:lnTo>
                <a:lnTo>
                  <a:pt x="0" y="2764399"/>
                </a:lnTo>
                <a:lnTo>
                  <a:pt x="0" y="0"/>
                </a:lnTo>
                <a:close/>
              </a:path>
            </a:pathLst>
          </a:custGeom>
          <a:blipFill>
            <a:blip r:embed="rId2"/>
            <a:stretch>
              <a:fillRect l="0" t="0" r="0" b="0"/>
            </a:stretch>
          </a:blipFill>
        </p:spPr>
      </p:sp>
      <p:sp>
        <p:nvSpPr>
          <p:cNvPr name="Freeform 3" id="3"/>
          <p:cNvSpPr/>
          <p:nvPr/>
        </p:nvSpPr>
        <p:spPr>
          <a:xfrm flipH="true" flipV="false" rot="0">
            <a:off x="16153219" y="167335"/>
            <a:ext cx="2134781" cy="3128978"/>
          </a:xfrm>
          <a:custGeom>
            <a:avLst/>
            <a:gdLst/>
            <a:ahLst/>
            <a:cxnLst/>
            <a:rect r="r" b="b" t="t" l="l"/>
            <a:pathLst>
              <a:path h="3128978" w="2134781">
                <a:moveTo>
                  <a:pt x="2134781" y="0"/>
                </a:moveTo>
                <a:lnTo>
                  <a:pt x="0" y="0"/>
                </a:lnTo>
                <a:lnTo>
                  <a:pt x="0" y="3128979"/>
                </a:lnTo>
                <a:lnTo>
                  <a:pt x="2134781" y="3128979"/>
                </a:lnTo>
                <a:lnTo>
                  <a:pt x="2134781" y="0"/>
                </a:lnTo>
                <a:close/>
              </a:path>
            </a:pathLst>
          </a:custGeom>
          <a:blipFill>
            <a:blip r:embed="rId3"/>
            <a:stretch>
              <a:fillRect l="0" t="0" r="0" b="0"/>
            </a:stretch>
          </a:blipFill>
        </p:spPr>
      </p:sp>
      <p:sp>
        <p:nvSpPr>
          <p:cNvPr name="Freeform 4" id="4"/>
          <p:cNvSpPr/>
          <p:nvPr/>
        </p:nvSpPr>
        <p:spPr>
          <a:xfrm flipH="false" flipV="false" rot="0">
            <a:off x="-2136335" y="70757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4"/>
            <a:stretch>
              <a:fillRect l="0" t="0" r="0" b="0"/>
            </a:stretch>
          </a:blipFill>
        </p:spPr>
      </p:sp>
      <p:sp>
        <p:nvSpPr>
          <p:cNvPr name="Freeform 5" id="5"/>
          <p:cNvSpPr/>
          <p:nvPr/>
        </p:nvSpPr>
        <p:spPr>
          <a:xfrm flipH="false" flipV="false" rot="-1072226">
            <a:off x="16310091" y="6640739"/>
            <a:ext cx="2810484" cy="6367201"/>
          </a:xfrm>
          <a:custGeom>
            <a:avLst/>
            <a:gdLst/>
            <a:ahLst/>
            <a:cxnLst/>
            <a:rect r="r" b="b" t="t" l="l"/>
            <a:pathLst>
              <a:path h="6367201" w="2810484">
                <a:moveTo>
                  <a:pt x="0" y="0"/>
                </a:moveTo>
                <a:lnTo>
                  <a:pt x="2810484" y="0"/>
                </a:lnTo>
                <a:lnTo>
                  <a:pt x="2810484" y="6367201"/>
                </a:lnTo>
                <a:lnTo>
                  <a:pt x="0" y="6367201"/>
                </a:lnTo>
                <a:lnTo>
                  <a:pt x="0" y="0"/>
                </a:lnTo>
                <a:close/>
              </a:path>
            </a:pathLst>
          </a:custGeom>
          <a:blipFill>
            <a:blip r:embed="rId5"/>
            <a:stretch>
              <a:fillRect l="0" t="0" r="0" b="0"/>
            </a:stretch>
          </a:blipFill>
        </p:spPr>
      </p:sp>
      <p:sp>
        <p:nvSpPr>
          <p:cNvPr name="TextBox 6" id="6"/>
          <p:cNvSpPr txBox="true"/>
          <p:nvPr/>
        </p:nvSpPr>
        <p:spPr>
          <a:xfrm rot="0">
            <a:off x="2109572" y="2129582"/>
            <a:ext cx="13581703" cy="6581140"/>
          </a:xfrm>
          <a:prstGeom prst="rect">
            <a:avLst/>
          </a:prstGeom>
        </p:spPr>
        <p:txBody>
          <a:bodyPr anchor="t" rtlCol="false" tIns="0" lIns="0" bIns="0" rIns="0">
            <a:spAutoFit/>
          </a:bodyPr>
          <a:lstStyle/>
          <a:p>
            <a:pPr algn="l">
              <a:lnSpc>
                <a:spcPts val="4759"/>
              </a:lnSpc>
            </a:pPr>
          </a:p>
          <a:p>
            <a:pPr algn="l" marL="734059" indent="-367030" lvl="1">
              <a:lnSpc>
                <a:spcPts val="4759"/>
              </a:lnSpc>
              <a:buFont typeface="Arial"/>
              <a:buChar char="•"/>
            </a:pPr>
            <a:r>
              <a:rPr lang="en-US" sz="3399">
                <a:solidFill>
                  <a:srgbClr val="FFFFFF"/>
                </a:solidFill>
                <a:latin typeface="Canva Sans"/>
              </a:rPr>
              <a:t>Even when the images were not the same, the</a:t>
            </a:r>
          </a:p>
          <a:p>
            <a:pPr algn="l">
              <a:lnSpc>
                <a:spcPts val="4759"/>
              </a:lnSpc>
            </a:pPr>
            <a:r>
              <a:rPr lang="en-US" sz="3399">
                <a:solidFill>
                  <a:srgbClr val="FFFFFF"/>
                </a:solidFill>
                <a:latin typeface="Canva Sans"/>
              </a:rPr>
              <a:t>       </a:t>
            </a:r>
            <a:r>
              <a:rPr lang="en-US" sz="3399">
                <a:solidFill>
                  <a:srgbClr val="FFFFFF"/>
                </a:solidFill>
                <a:latin typeface="Canva Sans"/>
              </a:rPr>
              <a:t>models were able to predict and generate images that were</a:t>
            </a:r>
          </a:p>
          <a:p>
            <a:pPr algn="l">
              <a:lnSpc>
                <a:spcPts val="4759"/>
              </a:lnSpc>
            </a:pPr>
            <a:r>
              <a:rPr lang="en-US" sz="3399">
                <a:solidFill>
                  <a:srgbClr val="FFFFFF"/>
                </a:solidFill>
                <a:latin typeface="Canva Sans"/>
              </a:rPr>
              <a:t>       semantically similar because of CLIP’s ability to retain</a:t>
            </a:r>
          </a:p>
          <a:p>
            <a:pPr algn="l">
              <a:lnSpc>
                <a:spcPts val="4759"/>
              </a:lnSpc>
            </a:pPr>
            <a:r>
              <a:rPr lang="en-US" sz="3399">
                <a:solidFill>
                  <a:srgbClr val="FFFFFF"/>
                </a:solidFill>
                <a:latin typeface="Canva Sans"/>
              </a:rPr>
              <a:t>       semantic information, like “a group of mammals” was seen</a:t>
            </a:r>
          </a:p>
          <a:p>
            <a:pPr algn="l">
              <a:lnSpc>
                <a:spcPts val="4759"/>
              </a:lnSpc>
            </a:pPr>
            <a:r>
              <a:rPr lang="en-US" sz="3399">
                <a:solidFill>
                  <a:srgbClr val="FFFFFF"/>
                </a:solidFill>
                <a:latin typeface="Canva Sans"/>
              </a:rPr>
              <a:t>       almost whenever the image contained the same, even</a:t>
            </a:r>
          </a:p>
          <a:p>
            <a:pPr algn="l">
              <a:lnSpc>
                <a:spcPts val="4759"/>
              </a:lnSpc>
            </a:pPr>
            <a:r>
              <a:rPr lang="en-US" sz="3399">
                <a:solidFill>
                  <a:srgbClr val="FFFFFF"/>
                </a:solidFill>
                <a:latin typeface="Canva Sans"/>
              </a:rPr>
              <a:t>       the mammals might have differed.</a:t>
            </a:r>
          </a:p>
          <a:p>
            <a:pPr algn="l" marL="734059" indent="-367030" lvl="1">
              <a:lnSpc>
                <a:spcPts val="4759"/>
              </a:lnSpc>
              <a:buFont typeface="Arial"/>
              <a:buChar char="•"/>
            </a:pPr>
            <a:r>
              <a:rPr lang="en-US" sz="3399">
                <a:solidFill>
                  <a:srgbClr val="FFFFFF"/>
                </a:solidFill>
                <a:latin typeface="Canva Sans"/>
              </a:rPr>
              <a:t>Image augmentations did not help either as simply increasing data points only helped in improving inference for more common represented images and worse for less commonly presented image. </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491737" y="-175283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5522676" y="4708037"/>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CONCLUSIONS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549856" y="-331260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CONCLUSIONS</a:t>
            </a:r>
          </a:p>
        </p:txBody>
      </p:sp>
      <p:sp>
        <p:nvSpPr>
          <p:cNvPr name="TextBox 4" id="4"/>
          <p:cNvSpPr txBox="true"/>
          <p:nvPr/>
        </p:nvSpPr>
        <p:spPr>
          <a:xfrm rot="0">
            <a:off x="1028700" y="3109302"/>
            <a:ext cx="14606588" cy="47809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rPr>
              <a:t>For this project, we implemented the Brain2Word paper with some</a:t>
            </a:r>
          </a:p>
          <a:p>
            <a:pPr algn="l">
              <a:lnSpc>
                <a:spcPts val="4759"/>
              </a:lnSpc>
            </a:pPr>
            <a:r>
              <a:rPr lang="en-US" sz="3399">
                <a:solidFill>
                  <a:srgbClr val="FFFFFF"/>
                </a:solidFill>
                <a:latin typeface="Canva Sans"/>
              </a:rPr>
              <a:t>       modifications of our own, which led to significant improvements in</a:t>
            </a:r>
          </a:p>
          <a:p>
            <a:pPr algn="l">
              <a:lnSpc>
                <a:spcPts val="4759"/>
              </a:lnSpc>
            </a:pPr>
            <a:r>
              <a:rPr lang="en-US" sz="3399">
                <a:solidFill>
                  <a:srgbClr val="FFFFFF"/>
                </a:solidFill>
                <a:latin typeface="Canva Sans"/>
              </a:rPr>
              <a:t>       the Top-X accuracies of all the models. </a:t>
            </a:r>
          </a:p>
          <a:p>
            <a:pPr algn="l">
              <a:lnSpc>
                <a:spcPts val="4759"/>
              </a:lnSpc>
            </a:pPr>
          </a:p>
          <a:p>
            <a:pPr algn="l" marL="734059" indent="-367030" lvl="1">
              <a:lnSpc>
                <a:spcPts val="4759"/>
              </a:lnSpc>
              <a:buFont typeface="Arial"/>
              <a:buChar char="•"/>
            </a:pPr>
            <a:r>
              <a:rPr lang="en-US" sz="3399">
                <a:solidFill>
                  <a:srgbClr val="FFFFFF"/>
                </a:solidFill>
                <a:latin typeface="Canva Sans"/>
              </a:rPr>
              <a:t>Using the architecture of the autoencoder from the original paper, </a:t>
            </a:r>
          </a:p>
          <a:p>
            <a:pPr algn="l">
              <a:lnSpc>
                <a:spcPts val="4759"/>
              </a:lnSpc>
            </a:pPr>
            <a:r>
              <a:rPr lang="en-US" sz="3399">
                <a:solidFill>
                  <a:srgbClr val="FFFFFF"/>
                </a:solidFill>
                <a:latin typeface="Canva Sans"/>
              </a:rPr>
              <a:t>       </a:t>
            </a:r>
            <a:r>
              <a:rPr lang="en-US" sz="3399">
                <a:solidFill>
                  <a:srgbClr val="FFFFFF"/>
                </a:solidFill>
                <a:latin typeface="Canva Sans"/>
              </a:rPr>
              <a:t>we built a model that reconstructs the images given their relevant </a:t>
            </a:r>
          </a:p>
          <a:p>
            <a:pPr algn="l">
              <a:lnSpc>
                <a:spcPts val="4759"/>
              </a:lnSpc>
            </a:pPr>
            <a:r>
              <a:rPr lang="en-US" sz="3399">
                <a:solidFill>
                  <a:srgbClr val="FFFFFF"/>
                </a:solidFill>
                <a:latin typeface="Canva Sans"/>
              </a:rPr>
              <a:t>       fMRI data. This model was able to reconstruct images that were </a:t>
            </a:r>
          </a:p>
          <a:p>
            <a:pPr algn="l">
              <a:lnSpc>
                <a:spcPts val="4759"/>
              </a:lnSpc>
            </a:pPr>
            <a:r>
              <a:rPr lang="en-US" sz="3399">
                <a:solidFill>
                  <a:srgbClr val="FFFFFF"/>
                </a:solidFill>
                <a:latin typeface="Canva Sans"/>
              </a:rPr>
              <a:t>       semantically similar to the actual images.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733618" y="1804234"/>
            <a:ext cx="8551449" cy="6896330"/>
          </a:xfrm>
          <a:custGeom>
            <a:avLst/>
            <a:gdLst/>
            <a:ahLst/>
            <a:cxnLst/>
            <a:rect r="r" b="b" t="t" l="l"/>
            <a:pathLst>
              <a:path h="6896330" w="8551449">
                <a:moveTo>
                  <a:pt x="0" y="0"/>
                </a:moveTo>
                <a:lnTo>
                  <a:pt x="8551448" y="0"/>
                </a:lnTo>
                <a:lnTo>
                  <a:pt x="8551448" y="6896329"/>
                </a:lnTo>
                <a:lnTo>
                  <a:pt x="0" y="6896329"/>
                </a:lnTo>
                <a:lnTo>
                  <a:pt x="0" y="0"/>
                </a:lnTo>
                <a:close/>
              </a:path>
            </a:pathLst>
          </a:custGeom>
          <a:blipFill>
            <a:blip r:embed="rId2"/>
            <a:stretch>
              <a:fillRect l="0" t="0" r="0" b="0"/>
            </a:stretch>
          </a:blipFill>
        </p:spPr>
      </p:sp>
      <p:sp>
        <p:nvSpPr>
          <p:cNvPr name="TextBox 3" id="3"/>
          <p:cNvSpPr txBox="true"/>
          <p:nvPr/>
        </p:nvSpPr>
        <p:spPr>
          <a:xfrm rot="0">
            <a:off x="169441" y="4547022"/>
            <a:ext cx="9935200" cy="2069256"/>
          </a:xfrm>
          <a:prstGeom prst="rect">
            <a:avLst/>
          </a:prstGeom>
        </p:spPr>
        <p:txBody>
          <a:bodyPr anchor="t" rtlCol="false" tIns="0" lIns="0" bIns="0" rIns="0">
            <a:spAutoFit/>
          </a:bodyPr>
          <a:lstStyle/>
          <a:p>
            <a:pPr algn="ctr" marL="0" indent="0" lvl="0">
              <a:lnSpc>
                <a:spcPts val="13923"/>
              </a:lnSpc>
              <a:spcBef>
                <a:spcPct val="0"/>
              </a:spcBef>
            </a:pPr>
            <a:r>
              <a:rPr lang="en-US" sz="19338">
                <a:solidFill>
                  <a:srgbClr val="6866E1"/>
                </a:solidFill>
                <a:latin typeface="Computer Says No"/>
              </a:rPr>
              <a:t>METHODOLOGY</a:t>
            </a:r>
          </a:p>
        </p:txBody>
      </p:sp>
      <p:sp>
        <p:nvSpPr>
          <p:cNvPr name="Freeform 4" id="4"/>
          <p:cNvSpPr/>
          <p:nvPr/>
        </p:nvSpPr>
        <p:spPr>
          <a:xfrm flipH="false" flipV="false" rot="0">
            <a:off x="-1865998" y="8104409"/>
            <a:ext cx="5101092" cy="4365182"/>
          </a:xfrm>
          <a:custGeom>
            <a:avLst/>
            <a:gdLst/>
            <a:ahLst/>
            <a:cxnLst/>
            <a:rect r="r" b="b" t="t" l="l"/>
            <a:pathLst>
              <a:path h="4365182" w="5101092">
                <a:moveTo>
                  <a:pt x="0" y="0"/>
                </a:moveTo>
                <a:lnTo>
                  <a:pt x="5101092" y="0"/>
                </a:lnTo>
                <a:lnTo>
                  <a:pt x="5101092" y="4365182"/>
                </a:lnTo>
                <a:lnTo>
                  <a:pt x="0" y="4365182"/>
                </a:lnTo>
                <a:lnTo>
                  <a:pt x="0" y="0"/>
                </a:lnTo>
                <a:close/>
              </a:path>
            </a:pathLst>
          </a:custGeom>
          <a:blipFill>
            <a:blip r:embed="rId3"/>
            <a:stretch>
              <a:fillRect l="0" t="0" r="0" b="0"/>
            </a:stretch>
          </a:blipFill>
        </p:spPr>
      </p:sp>
      <p:sp>
        <p:nvSpPr>
          <p:cNvPr name="Freeform 5" id="5"/>
          <p:cNvSpPr/>
          <p:nvPr/>
        </p:nvSpPr>
        <p:spPr>
          <a:xfrm flipH="false" flipV="false" rot="0">
            <a:off x="-1580460" y="-579576"/>
            <a:ext cx="3160919" cy="2764398"/>
          </a:xfrm>
          <a:custGeom>
            <a:avLst/>
            <a:gdLst/>
            <a:ahLst/>
            <a:cxnLst/>
            <a:rect r="r" b="b" t="t" l="l"/>
            <a:pathLst>
              <a:path h="2764398" w="3160919">
                <a:moveTo>
                  <a:pt x="0" y="0"/>
                </a:moveTo>
                <a:lnTo>
                  <a:pt x="3160920" y="0"/>
                </a:lnTo>
                <a:lnTo>
                  <a:pt x="3160920" y="2764398"/>
                </a:lnTo>
                <a:lnTo>
                  <a:pt x="0" y="2764398"/>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7199964"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DATASET</a:t>
            </a:r>
          </a:p>
        </p:txBody>
      </p:sp>
      <p:sp>
        <p:nvSpPr>
          <p:cNvPr name="TextBox 4" id="4"/>
          <p:cNvSpPr txBox="true"/>
          <p:nvPr/>
        </p:nvSpPr>
        <p:spPr>
          <a:xfrm rot="0">
            <a:off x="1028700" y="2879624"/>
            <a:ext cx="16513271" cy="7632939"/>
          </a:xfrm>
          <a:prstGeom prst="rect">
            <a:avLst/>
          </a:prstGeom>
        </p:spPr>
        <p:txBody>
          <a:bodyPr anchor="t" rtlCol="false" tIns="0" lIns="0" bIns="0" rIns="0">
            <a:spAutoFit/>
          </a:bodyPr>
          <a:lstStyle/>
          <a:p>
            <a:pPr algn="l" marL="777238" indent="-388619" lvl="1">
              <a:lnSpc>
                <a:spcPts val="5039"/>
              </a:lnSpc>
              <a:buFont typeface="Arial"/>
              <a:buChar char="•"/>
            </a:pPr>
            <a:r>
              <a:rPr lang="en-US" sz="3599">
                <a:solidFill>
                  <a:srgbClr val="FFFFFF"/>
                </a:solidFill>
                <a:latin typeface="Canva Sans"/>
              </a:rPr>
              <a:t>Dataset contains fMRI scans from 15 subjects.</a:t>
            </a:r>
          </a:p>
          <a:p>
            <a:pPr algn="l" marL="777238" indent="-388619" lvl="1">
              <a:lnSpc>
                <a:spcPts val="5039"/>
              </a:lnSpc>
              <a:buFont typeface="Arial"/>
              <a:buChar char="•"/>
            </a:pPr>
            <a:r>
              <a:rPr lang="en-US" sz="3599">
                <a:solidFill>
                  <a:srgbClr val="FFFFFF"/>
                </a:solidFill>
                <a:latin typeface="Canva Sans"/>
              </a:rPr>
              <a:t>Subjects read 180 words each (one at a time) using three paradigms:</a:t>
            </a:r>
          </a:p>
          <a:p>
            <a:pPr algn="l" marL="1554477" indent="-518159" lvl="2">
              <a:lnSpc>
                <a:spcPts val="5039"/>
              </a:lnSpc>
              <a:buFont typeface="Arial"/>
              <a:buChar char="⚬"/>
            </a:pPr>
            <a:r>
              <a:rPr lang="en-US" sz="3599">
                <a:solidFill>
                  <a:srgbClr val="FFFFFF"/>
                </a:solidFill>
                <a:latin typeface="Canva Sans"/>
              </a:rPr>
              <a:t>Word cloud</a:t>
            </a:r>
          </a:p>
          <a:p>
            <a:pPr algn="l" marL="1554477" indent="-518159" lvl="2">
              <a:lnSpc>
                <a:spcPts val="5039"/>
              </a:lnSpc>
              <a:buFont typeface="Arial"/>
              <a:buChar char="⚬"/>
            </a:pPr>
            <a:r>
              <a:rPr lang="en-US" sz="3599">
                <a:solidFill>
                  <a:srgbClr val="FFFFFF"/>
                </a:solidFill>
                <a:latin typeface="Canva Sans"/>
              </a:rPr>
              <a:t>Sentences</a:t>
            </a:r>
          </a:p>
          <a:p>
            <a:pPr algn="l" marL="1554477" indent="-518159" lvl="2">
              <a:lnSpc>
                <a:spcPts val="5039"/>
              </a:lnSpc>
              <a:buFont typeface="Arial"/>
              <a:buChar char="⚬"/>
            </a:pPr>
            <a:r>
              <a:rPr lang="en-US" sz="3599">
                <a:solidFill>
                  <a:srgbClr val="FFFFFF"/>
                </a:solidFill>
                <a:latin typeface="Canva Sans"/>
              </a:rPr>
              <a:t>Images</a:t>
            </a:r>
          </a:p>
          <a:p>
            <a:pPr algn="l" marL="777238" indent="-388619" lvl="1">
              <a:lnSpc>
                <a:spcPts val="5039"/>
              </a:lnSpc>
              <a:buFont typeface="Arial"/>
              <a:buChar char="•"/>
            </a:pPr>
            <a:r>
              <a:rPr lang="en-US" sz="3599">
                <a:solidFill>
                  <a:srgbClr val="FFFFFF"/>
                </a:solidFill>
                <a:latin typeface="Canva Sans"/>
              </a:rPr>
              <a:t>8 subjects also scanned while reading 384 sentences from 96 passages.</a:t>
            </a:r>
          </a:p>
          <a:p>
            <a:pPr algn="l" marL="777238" indent="-388619" lvl="1">
              <a:lnSpc>
                <a:spcPts val="5039"/>
              </a:lnSpc>
              <a:buFont typeface="Arial"/>
              <a:buChar char="•"/>
            </a:pPr>
            <a:r>
              <a:rPr lang="en-US" sz="3599">
                <a:solidFill>
                  <a:srgbClr val="FFFFFF"/>
                </a:solidFill>
                <a:latin typeface="Canva Sans"/>
              </a:rPr>
              <a:t>6 subjects (overlapping with the 8 previous subjects) scanned reading 243 sentences from 72 passages.</a:t>
            </a:r>
          </a:p>
          <a:p>
            <a:pPr algn="l" marL="777238" indent="-388619" lvl="1">
              <a:lnSpc>
                <a:spcPts val="5039"/>
              </a:lnSpc>
              <a:buFont typeface="Arial"/>
              <a:buChar char="•"/>
            </a:pPr>
            <a:r>
              <a:rPr lang="en-US" sz="3599">
                <a:solidFill>
                  <a:srgbClr val="FFFFFF"/>
                </a:solidFill>
                <a:latin typeface="Canva Sans"/>
              </a:rPr>
              <a:t>6 subjects were not recorded reading sentences.</a:t>
            </a:r>
          </a:p>
          <a:p>
            <a:pPr algn="l" marL="777238" indent="-388619" lvl="1">
              <a:lnSpc>
                <a:spcPts val="5039"/>
              </a:lnSpc>
              <a:buFont typeface="Arial"/>
              <a:buChar char="•"/>
            </a:pPr>
            <a:r>
              <a:rPr lang="en-US" sz="3599">
                <a:solidFill>
                  <a:srgbClr val="FFFFFF"/>
                </a:solidFill>
                <a:latin typeface="Canva Sans"/>
              </a:rPr>
              <a:t>The m</a:t>
            </a:r>
            <a:r>
              <a:rPr lang="en-US" sz="3599">
                <a:solidFill>
                  <a:srgbClr val="FFFFFF"/>
                </a:solidFill>
                <a:latin typeface="Canva Sans"/>
              </a:rPr>
              <a:t>ain focus on decoding individual words from 15 subjects (540 scans each).</a:t>
            </a:r>
          </a:p>
          <a:p>
            <a:pPr algn="l">
              <a:lnSpc>
                <a:spcPts val="50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EVALUATION TASKS</a:t>
            </a:r>
          </a:p>
        </p:txBody>
      </p:sp>
      <p:sp>
        <p:nvSpPr>
          <p:cNvPr name="TextBox 4" id="4"/>
          <p:cNvSpPr txBox="true"/>
          <p:nvPr/>
        </p:nvSpPr>
        <p:spPr>
          <a:xfrm rot="0">
            <a:off x="1028700" y="4074797"/>
            <a:ext cx="15773402" cy="3804087"/>
          </a:xfrm>
          <a:prstGeom prst="rect">
            <a:avLst/>
          </a:prstGeom>
        </p:spPr>
        <p:txBody>
          <a:bodyPr anchor="t" rtlCol="false" tIns="0" lIns="0" bIns="0" rIns="0">
            <a:spAutoFit/>
          </a:bodyPr>
          <a:lstStyle/>
          <a:p>
            <a:pPr algn="l" marL="777238" indent="-388619" lvl="1">
              <a:lnSpc>
                <a:spcPts val="5039"/>
              </a:lnSpc>
              <a:buFont typeface="Arial"/>
              <a:buChar char="•"/>
            </a:pPr>
            <a:r>
              <a:rPr lang="en-US" sz="3599" u="sng">
                <a:solidFill>
                  <a:srgbClr val="FFFFFF"/>
                </a:solidFill>
                <a:latin typeface="Canva Sans Bold"/>
              </a:rPr>
              <a:t>Pairwise reconstruction</a:t>
            </a:r>
            <a:r>
              <a:rPr lang="en-US" sz="3599">
                <a:solidFill>
                  <a:srgbClr val="FFFFFF"/>
                </a:solidFill>
                <a:latin typeface="Canva Sans Bold"/>
              </a:rPr>
              <a:t>:</a:t>
            </a:r>
            <a:r>
              <a:rPr lang="en-US" sz="3599">
                <a:solidFill>
                  <a:srgbClr val="FFFFFF"/>
                </a:solidFill>
                <a:latin typeface="Canva Sans"/>
              </a:rPr>
              <a:t> Checking if the word decoded words are closer to their actual corresponding words than all other possible pair of words.</a:t>
            </a:r>
          </a:p>
          <a:p>
            <a:pPr algn="l" marL="777238" indent="-388619" lvl="1">
              <a:lnSpc>
                <a:spcPts val="5039"/>
              </a:lnSpc>
              <a:buFont typeface="Arial"/>
              <a:buChar char="•"/>
            </a:pPr>
            <a:r>
              <a:rPr lang="en-US" sz="3599" u="sng">
                <a:solidFill>
                  <a:srgbClr val="FFFFFF"/>
                </a:solidFill>
                <a:latin typeface="Canva Sans Bold"/>
              </a:rPr>
              <a:t>Direct reconstruction</a:t>
            </a:r>
            <a:r>
              <a:rPr lang="en-US" sz="3599">
                <a:solidFill>
                  <a:srgbClr val="FFFFFF"/>
                </a:solidFill>
                <a:latin typeface="Canva Sans Bold"/>
              </a:rPr>
              <a:t>:</a:t>
            </a:r>
            <a:r>
              <a:rPr lang="en-US" sz="3599">
                <a:solidFill>
                  <a:srgbClr val="FFFFFF"/>
                </a:solidFill>
                <a:latin typeface="Canva Sans"/>
              </a:rPr>
              <a:t> Checking if the decoded word is in the Top X predicted words.</a:t>
            </a:r>
          </a:p>
          <a:p>
            <a:pPr algn="l">
              <a:lnSpc>
                <a:spcPts val="503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26377" y="-232196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028700" y="1666875"/>
            <a:ext cx="11497677" cy="1507076"/>
          </a:xfrm>
          <a:prstGeom prst="rect">
            <a:avLst/>
          </a:prstGeom>
        </p:spPr>
        <p:txBody>
          <a:bodyPr anchor="t" rtlCol="false" tIns="0" lIns="0" bIns="0" rIns="0">
            <a:spAutoFit/>
          </a:bodyPr>
          <a:lstStyle/>
          <a:p>
            <a:pPr algn="l" marL="0" indent="0" lvl="0">
              <a:lnSpc>
                <a:spcPts val="10150"/>
              </a:lnSpc>
              <a:spcBef>
                <a:spcPct val="0"/>
              </a:spcBef>
            </a:pPr>
            <a:r>
              <a:rPr lang="en-US" sz="14097">
                <a:solidFill>
                  <a:srgbClr val="6866E1"/>
                </a:solidFill>
                <a:latin typeface="Computer Says No"/>
              </a:rPr>
              <a:t>MODELS</a:t>
            </a:r>
          </a:p>
        </p:txBody>
      </p:sp>
      <p:sp>
        <p:nvSpPr>
          <p:cNvPr name="TextBox 4" id="4"/>
          <p:cNvSpPr txBox="true"/>
          <p:nvPr/>
        </p:nvSpPr>
        <p:spPr>
          <a:xfrm rot="0">
            <a:off x="1028700" y="3733319"/>
            <a:ext cx="15773402" cy="5080371"/>
          </a:xfrm>
          <a:prstGeom prst="rect">
            <a:avLst/>
          </a:prstGeom>
        </p:spPr>
        <p:txBody>
          <a:bodyPr anchor="t" rtlCol="false" tIns="0" lIns="0" bIns="0" rIns="0">
            <a:spAutoFit/>
          </a:bodyPr>
          <a:lstStyle/>
          <a:p>
            <a:pPr algn="l" marL="777238" indent="-388619" lvl="1">
              <a:lnSpc>
                <a:spcPts val="5039"/>
              </a:lnSpc>
              <a:buFont typeface="Arial"/>
              <a:buChar char="•"/>
            </a:pPr>
            <a:r>
              <a:rPr lang="en-US" sz="3599">
                <a:solidFill>
                  <a:srgbClr val="FFFFFF"/>
                </a:solidFill>
                <a:latin typeface="Canva Sans"/>
              </a:rPr>
              <a:t>These were the models created for this task:</a:t>
            </a:r>
          </a:p>
          <a:p>
            <a:pPr algn="l" marL="1554477" indent="-518159" lvl="2">
              <a:lnSpc>
                <a:spcPts val="5039"/>
              </a:lnSpc>
              <a:buFont typeface="Arial"/>
              <a:buChar char="⚬"/>
            </a:pPr>
            <a:r>
              <a:rPr lang="en-US" sz="3599" u="sng">
                <a:solidFill>
                  <a:srgbClr val="FFFFFF"/>
                </a:solidFill>
                <a:latin typeface="Canva Sans Bold"/>
              </a:rPr>
              <a:t>Base Model</a:t>
            </a:r>
            <a:r>
              <a:rPr lang="en-US" sz="3599">
                <a:solidFill>
                  <a:srgbClr val="FFFFFF"/>
                </a:solidFill>
                <a:latin typeface="Canva Sans"/>
              </a:rPr>
              <a:t>: A model that extracts important features from the fMRI data that can be used to predict words as well as generate probability distributions of the words.</a:t>
            </a:r>
          </a:p>
          <a:p>
            <a:pPr algn="l">
              <a:lnSpc>
                <a:spcPts val="5039"/>
              </a:lnSpc>
            </a:pPr>
          </a:p>
          <a:p>
            <a:pPr algn="l" marL="1554477" indent="-518159" lvl="2">
              <a:lnSpc>
                <a:spcPts val="5039"/>
              </a:lnSpc>
              <a:buFont typeface="Arial"/>
              <a:buChar char="⚬"/>
            </a:pPr>
            <a:r>
              <a:rPr lang="en-US" sz="3599" u="sng">
                <a:solidFill>
                  <a:srgbClr val="FFFFFF"/>
                </a:solidFill>
                <a:latin typeface="Canva Sans Bold"/>
              </a:rPr>
              <a:t>Model Leveraging Regions of Interests</a:t>
            </a:r>
            <a:r>
              <a:rPr lang="en-US" sz="3599">
                <a:solidFill>
                  <a:srgbClr val="FFFFFF"/>
                </a:solidFill>
                <a:latin typeface="Canva Sans"/>
              </a:rPr>
              <a:t>: Using ROIs to remove regions of interest that are not with this task. </a:t>
            </a:r>
          </a:p>
          <a:p>
            <a:pPr algn="l">
              <a:lnSpc>
                <a:spcPts val="503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DAGDxGilrn0</dc:identifier>
  <dcterms:modified xsi:type="dcterms:W3CDTF">2011-08-01T06:04:30Z</dcterms:modified>
  <cp:revision>1</cp:revision>
  <dc:title>Project Presentation</dc:title>
</cp:coreProperties>
</file>